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1493" r:id="rId2"/>
    <p:sldId id="260" r:id="rId3"/>
    <p:sldId id="267" r:id="rId4"/>
    <p:sldId id="266" r:id="rId5"/>
    <p:sldId id="1604" r:id="rId6"/>
    <p:sldId id="1557" r:id="rId7"/>
    <p:sldId id="1605" r:id="rId8"/>
    <p:sldId id="1599" r:id="rId9"/>
    <p:sldId id="1495" r:id="rId10"/>
    <p:sldId id="1536" r:id="rId11"/>
    <p:sldId id="1537" r:id="rId12"/>
    <p:sldId id="1606" r:id="rId13"/>
    <p:sldId id="1535" r:id="rId14"/>
    <p:sldId id="1502" r:id="rId15"/>
    <p:sldId id="1544" r:id="rId16"/>
    <p:sldId id="1496" r:id="rId17"/>
    <p:sldId id="1497" r:id="rId18"/>
    <p:sldId id="1600" r:id="rId19"/>
    <p:sldId id="1498" r:id="rId20"/>
    <p:sldId id="1519" r:id="rId21"/>
    <p:sldId id="1509" r:id="rId22"/>
    <p:sldId id="1538" r:id="rId23"/>
    <p:sldId id="1607" r:id="rId24"/>
    <p:sldId id="1506" r:id="rId25"/>
    <p:sldId id="1608" r:id="rId26"/>
    <p:sldId id="1601" r:id="rId27"/>
    <p:sldId id="1499" r:id="rId28"/>
    <p:sldId id="1602" r:id="rId29"/>
    <p:sldId id="1529" r:id="rId30"/>
    <p:sldId id="256" r:id="rId31"/>
    <p:sldId id="1603" r:id="rId32"/>
    <p:sldId id="15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p:restoredTop sz="84816"/>
  </p:normalViewPr>
  <p:slideViewPr>
    <p:cSldViewPr snapToGrid="0" snapToObjects="1">
      <p:cViewPr varScale="1">
        <p:scale>
          <a:sx n="95" d="100"/>
          <a:sy n="95" d="100"/>
        </p:scale>
        <p:origin x="17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4FDDD-3B8C-774C-B141-3BF7F5C9F31E}"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3BF149-8011-4D48-B7C9-2E06A1EA4431}" type="slidenum">
              <a:rPr lang="en-US" smtClean="0"/>
              <a:t>‹#›</a:t>
            </a:fld>
            <a:endParaRPr lang="en-US"/>
          </a:p>
        </p:txBody>
      </p:sp>
    </p:spTree>
    <p:extLst>
      <p:ext uri="{BB962C8B-B14F-4D97-AF65-F5344CB8AC3E}">
        <p14:creationId xmlns:p14="http://schemas.microsoft.com/office/powerpoint/2010/main" val="3362516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5C432-BA30-4A08-88CB-2F7FAC6941FC}" type="slidenum">
              <a:rPr lang="en-US" smtClean="0"/>
              <a:pPr/>
              <a:t>1</a:t>
            </a:fld>
            <a:endParaRPr lang="en-US"/>
          </a:p>
        </p:txBody>
      </p:sp>
    </p:spTree>
    <p:extLst>
      <p:ext uri="{BB962C8B-B14F-4D97-AF65-F5344CB8AC3E}">
        <p14:creationId xmlns:p14="http://schemas.microsoft.com/office/powerpoint/2010/main" val="3089349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10</a:t>
            </a:fld>
            <a:endParaRPr lang="en-US"/>
          </a:p>
        </p:txBody>
      </p:sp>
    </p:spTree>
    <p:extLst>
      <p:ext uri="{BB962C8B-B14F-4D97-AF65-F5344CB8AC3E}">
        <p14:creationId xmlns:p14="http://schemas.microsoft.com/office/powerpoint/2010/main" val="4183801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11</a:t>
            </a:fld>
            <a:endParaRPr lang="en-US"/>
          </a:p>
        </p:txBody>
      </p:sp>
    </p:spTree>
    <p:extLst>
      <p:ext uri="{BB962C8B-B14F-4D97-AF65-F5344CB8AC3E}">
        <p14:creationId xmlns:p14="http://schemas.microsoft.com/office/powerpoint/2010/main" val="3959064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Does the multi-scale, multi-modal concept make sense to you?</a:t>
            </a:r>
          </a:p>
          <a:p>
            <a:r>
              <a:rPr lang="en-US"/>
              <a:t>https://www.polleverywhere.com/multiple_choice_polls/8TQIfDi6muNwBYY2w9yv0?state=opened&amp;flow=Default&amp;onscreen=persist</a:t>
            </a:r>
          </a:p>
        </p:txBody>
      </p:sp>
      <p:sp>
        <p:nvSpPr>
          <p:cNvPr id="4" name="Slide Number Placeholder 3"/>
          <p:cNvSpPr>
            <a:spLocks noGrp="1"/>
          </p:cNvSpPr>
          <p:nvPr>
            <p:ph type="sldNum" sz="quarter" idx="5"/>
          </p:nvPr>
        </p:nvSpPr>
        <p:spPr/>
        <p:txBody>
          <a:bodyPr/>
          <a:lstStyle/>
          <a:p>
            <a:fld id="{463BF149-8011-4D48-B7C9-2E06A1EA4431}" type="slidenum">
              <a:rPr lang="en-US" smtClean="0"/>
              <a:t>12</a:t>
            </a:fld>
            <a:endParaRPr lang="en-US"/>
          </a:p>
        </p:txBody>
      </p:sp>
    </p:spTree>
    <p:extLst>
      <p:ext uri="{BB962C8B-B14F-4D97-AF65-F5344CB8AC3E}">
        <p14:creationId xmlns:p14="http://schemas.microsoft.com/office/powerpoint/2010/main" val="2210725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F149-8011-4D48-B7C9-2E06A1EA4431}" type="slidenum">
              <a:rPr lang="en-US" smtClean="0"/>
              <a:t>13</a:t>
            </a:fld>
            <a:endParaRPr lang="en-US"/>
          </a:p>
        </p:txBody>
      </p:sp>
    </p:spTree>
    <p:extLst>
      <p:ext uri="{BB962C8B-B14F-4D97-AF65-F5344CB8AC3E}">
        <p14:creationId xmlns:p14="http://schemas.microsoft.com/office/powerpoint/2010/main" val="3603011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14</a:t>
            </a:fld>
            <a:endParaRPr lang="en-US"/>
          </a:p>
        </p:txBody>
      </p:sp>
    </p:spTree>
    <p:extLst>
      <p:ext uri="{BB962C8B-B14F-4D97-AF65-F5344CB8AC3E}">
        <p14:creationId xmlns:p14="http://schemas.microsoft.com/office/powerpoint/2010/main" val="473312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15</a:t>
            </a:fld>
            <a:endParaRPr lang="en-US"/>
          </a:p>
        </p:txBody>
      </p:sp>
    </p:spTree>
    <p:extLst>
      <p:ext uri="{BB962C8B-B14F-4D97-AF65-F5344CB8AC3E}">
        <p14:creationId xmlns:p14="http://schemas.microsoft.com/office/powerpoint/2010/main" val="1397808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16</a:t>
            </a:fld>
            <a:endParaRPr lang="en-US"/>
          </a:p>
        </p:txBody>
      </p:sp>
    </p:spTree>
    <p:extLst>
      <p:ext uri="{BB962C8B-B14F-4D97-AF65-F5344CB8AC3E}">
        <p14:creationId xmlns:p14="http://schemas.microsoft.com/office/powerpoint/2010/main" val="574707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17</a:t>
            </a:fld>
            <a:endParaRPr lang="en-US"/>
          </a:p>
        </p:txBody>
      </p:sp>
    </p:spTree>
    <p:extLst>
      <p:ext uri="{BB962C8B-B14F-4D97-AF65-F5344CB8AC3E}">
        <p14:creationId xmlns:p14="http://schemas.microsoft.com/office/powerpoint/2010/main" val="3566439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18</a:t>
            </a:fld>
            <a:endParaRPr lang="en-US"/>
          </a:p>
        </p:txBody>
      </p:sp>
    </p:spTree>
    <p:extLst>
      <p:ext uri="{BB962C8B-B14F-4D97-AF65-F5344CB8AC3E}">
        <p14:creationId xmlns:p14="http://schemas.microsoft.com/office/powerpoint/2010/main" val="2226729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F149-8011-4D48-B7C9-2E06A1EA4431}" type="slidenum">
              <a:rPr lang="en-US" smtClean="0"/>
              <a:t>19</a:t>
            </a:fld>
            <a:endParaRPr lang="en-US"/>
          </a:p>
        </p:txBody>
      </p:sp>
    </p:spTree>
    <p:extLst>
      <p:ext uri="{BB962C8B-B14F-4D97-AF65-F5344CB8AC3E}">
        <p14:creationId xmlns:p14="http://schemas.microsoft.com/office/powerpoint/2010/main" val="3800585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2</a:t>
            </a:fld>
            <a:endParaRPr lang="en-US"/>
          </a:p>
        </p:txBody>
      </p:sp>
    </p:spTree>
    <p:extLst>
      <p:ext uri="{BB962C8B-B14F-4D97-AF65-F5344CB8AC3E}">
        <p14:creationId xmlns:p14="http://schemas.microsoft.com/office/powerpoint/2010/main" val="318540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20</a:t>
            </a:fld>
            <a:endParaRPr lang="en-US"/>
          </a:p>
        </p:txBody>
      </p:sp>
    </p:spTree>
    <p:extLst>
      <p:ext uri="{BB962C8B-B14F-4D97-AF65-F5344CB8AC3E}">
        <p14:creationId xmlns:p14="http://schemas.microsoft.com/office/powerpoint/2010/main" val="4145169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21</a:t>
            </a:fld>
            <a:endParaRPr lang="en-US"/>
          </a:p>
        </p:txBody>
      </p:sp>
    </p:spTree>
    <p:extLst>
      <p:ext uri="{BB962C8B-B14F-4D97-AF65-F5344CB8AC3E}">
        <p14:creationId xmlns:p14="http://schemas.microsoft.com/office/powerpoint/2010/main" val="1679677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22</a:t>
            </a:fld>
            <a:endParaRPr lang="en-US"/>
          </a:p>
        </p:txBody>
      </p:sp>
    </p:spTree>
    <p:extLst>
      <p:ext uri="{BB962C8B-B14F-4D97-AF65-F5344CB8AC3E}">
        <p14:creationId xmlns:p14="http://schemas.microsoft.com/office/powerpoint/2010/main" val="2043005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Data Science skills do you want to improve the most?</a:t>
            </a:r>
          </a:p>
          <a:p>
            <a:r>
              <a:rPr lang="en-US"/>
              <a:t>https://www.polleverywhere.com/multiple_choice_polls/ofwoxKTy8l6Npu9GCNjQF?state=opened&amp;flow=Default&amp;onscreen=persist</a:t>
            </a:r>
          </a:p>
        </p:txBody>
      </p:sp>
      <p:sp>
        <p:nvSpPr>
          <p:cNvPr id="4" name="Slide Number Placeholder 3"/>
          <p:cNvSpPr>
            <a:spLocks noGrp="1"/>
          </p:cNvSpPr>
          <p:nvPr>
            <p:ph type="sldNum" sz="quarter" idx="5"/>
          </p:nvPr>
        </p:nvSpPr>
        <p:spPr/>
        <p:txBody>
          <a:bodyPr/>
          <a:lstStyle/>
          <a:p>
            <a:fld id="{463BF149-8011-4D48-B7C9-2E06A1EA4431}" type="slidenum">
              <a:rPr lang="en-US" smtClean="0"/>
              <a:t>23</a:t>
            </a:fld>
            <a:endParaRPr lang="en-US"/>
          </a:p>
        </p:txBody>
      </p:sp>
    </p:spTree>
    <p:extLst>
      <p:ext uri="{BB962C8B-B14F-4D97-AF65-F5344CB8AC3E}">
        <p14:creationId xmlns:p14="http://schemas.microsoft.com/office/powerpoint/2010/main" val="2731756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24</a:t>
            </a:fld>
            <a:endParaRPr lang="en-US"/>
          </a:p>
        </p:txBody>
      </p:sp>
    </p:spTree>
    <p:extLst>
      <p:ext uri="{BB962C8B-B14F-4D97-AF65-F5344CB8AC3E}">
        <p14:creationId xmlns:p14="http://schemas.microsoft.com/office/powerpoint/2010/main" val="1036654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How many years of programming experience do you have?</a:t>
            </a:r>
          </a:p>
          <a:p>
            <a:r>
              <a:rPr lang="en-US"/>
              <a:t>https://www.polleverywhere.com/multiple_choice_polls/FfejRYQgu6Sm8YxNUqxnF?state=opened&amp;flow=Default&amp;onscreen=persist</a:t>
            </a:r>
          </a:p>
        </p:txBody>
      </p:sp>
      <p:sp>
        <p:nvSpPr>
          <p:cNvPr id="4" name="Slide Number Placeholder 3"/>
          <p:cNvSpPr>
            <a:spLocks noGrp="1"/>
          </p:cNvSpPr>
          <p:nvPr>
            <p:ph type="sldNum" sz="quarter" idx="5"/>
          </p:nvPr>
        </p:nvSpPr>
        <p:spPr/>
        <p:txBody>
          <a:bodyPr/>
          <a:lstStyle/>
          <a:p>
            <a:fld id="{463BF149-8011-4D48-B7C9-2E06A1EA4431}" type="slidenum">
              <a:rPr lang="en-US" smtClean="0"/>
              <a:t>25</a:t>
            </a:fld>
            <a:endParaRPr lang="en-US"/>
          </a:p>
        </p:txBody>
      </p:sp>
    </p:spTree>
    <p:extLst>
      <p:ext uri="{BB962C8B-B14F-4D97-AF65-F5344CB8AC3E}">
        <p14:creationId xmlns:p14="http://schemas.microsoft.com/office/powerpoint/2010/main" val="394504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26</a:t>
            </a:fld>
            <a:endParaRPr lang="en-US"/>
          </a:p>
        </p:txBody>
      </p:sp>
    </p:spTree>
    <p:extLst>
      <p:ext uri="{BB962C8B-B14F-4D97-AF65-F5344CB8AC3E}">
        <p14:creationId xmlns:p14="http://schemas.microsoft.com/office/powerpoint/2010/main" val="1477768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F149-8011-4D48-B7C9-2E06A1EA4431}" type="slidenum">
              <a:rPr lang="en-US" smtClean="0"/>
              <a:t>27</a:t>
            </a:fld>
            <a:endParaRPr lang="en-US"/>
          </a:p>
        </p:txBody>
      </p:sp>
    </p:spTree>
    <p:extLst>
      <p:ext uri="{BB962C8B-B14F-4D97-AF65-F5344CB8AC3E}">
        <p14:creationId xmlns:p14="http://schemas.microsoft.com/office/powerpoint/2010/main" val="1970007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28</a:t>
            </a:fld>
            <a:endParaRPr lang="en-US"/>
          </a:p>
        </p:txBody>
      </p:sp>
    </p:spTree>
    <p:extLst>
      <p:ext uri="{BB962C8B-B14F-4D97-AF65-F5344CB8AC3E}">
        <p14:creationId xmlns:p14="http://schemas.microsoft.com/office/powerpoint/2010/main" val="4292742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29</a:t>
            </a:fld>
            <a:endParaRPr lang="en-US"/>
          </a:p>
        </p:txBody>
      </p:sp>
    </p:spTree>
    <p:extLst>
      <p:ext uri="{BB962C8B-B14F-4D97-AF65-F5344CB8AC3E}">
        <p14:creationId xmlns:p14="http://schemas.microsoft.com/office/powerpoint/2010/main" val="358330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3</a:t>
            </a:fld>
            <a:endParaRPr lang="en-US"/>
          </a:p>
        </p:txBody>
      </p:sp>
    </p:spTree>
    <p:extLst>
      <p:ext uri="{BB962C8B-B14F-4D97-AF65-F5344CB8AC3E}">
        <p14:creationId xmlns:p14="http://schemas.microsoft.com/office/powerpoint/2010/main" val="1911505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30</a:t>
            </a:fld>
            <a:endParaRPr lang="en-US"/>
          </a:p>
        </p:txBody>
      </p:sp>
    </p:spTree>
    <p:extLst>
      <p:ext uri="{BB962C8B-B14F-4D97-AF65-F5344CB8AC3E}">
        <p14:creationId xmlns:p14="http://schemas.microsoft.com/office/powerpoint/2010/main" val="1357050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31</a:t>
            </a:fld>
            <a:endParaRPr lang="en-US"/>
          </a:p>
        </p:txBody>
      </p:sp>
    </p:spTree>
    <p:extLst>
      <p:ext uri="{BB962C8B-B14F-4D97-AF65-F5344CB8AC3E}">
        <p14:creationId xmlns:p14="http://schemas.microsoft.com/office/powerpoint/2010/main" val="2835179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32</a:t>
            </a:fld>
            <a:endParaRPr lang="en-US"/>
          </a:p>
        </p:txBody>
      </p:sp>
    </p:spTree>
    <p:extLst>
      <p:ext uri="{BB962C8B-B14F-4D97-AF65-F5344CB8AC3E}">
        <p14:creationId xmlns:p14="http://schemas.microsoft.com/office/powerpoint/2010/main" val="3837786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4B9D9-6FDE-4B0E-9A34-0CE2BD820D3E}" type="slidenum">
              <a:rPr lang="en-US" smtClean="0"/>
              <a:t>4</a:t>
            </a:fld>
            <a:endParaRPr lang="en-US"/>
          </a:p>
        </p:txBody>
      </p:sp>
      <p:sp>
        <p:nvSpPr>
          <p:cNvPr id="5" name="TextBox 4">
            <a:extLst>
              <a:ext uri="{FF2B5EF4-FFF2-40B4-BE49-F238E27FC236}">
                <a16:creationId xmlns:a16="http://schemas.microsoft.com/office/drawing/2014/main" id="{798A0266-1E2F-4CFB-A8E8-823F1E3B64CC}"/>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14847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is your favorite black and white animal?</a:t>
            </a:r>
          </a:p>
          <a:p>
            <a:r>
              <a:rPr lang="en-US"/>
              <a:t>https://www.polleverywhere.com/multiple_choice_polls/hNZPX2hTQaxrWHj9mCGjR?state=opened&amp;flow=Default&amp;onscreen=persist</a:t>
            </a:r>
          </a:p>
        </p:txBody>
      </p:sp>
      <p:sp>
        <p:nvSpPr>
          <p:cNvPr id="4" name="Slide Number Placeholder 3"/>
          <p:cNvSpPr>
            <a:spLocks noGrp="1"/>
          </p:cNvSpPr>
          <p:nvPr>
            <p:ph type="sldNum" sz="quarter" idx="5"/>
          </p:nvPr>
        </p:nvSpPr>
        <p:spPr/>
        <p:txBody>
          <a:bodyPr/>
          <a:lstStyle/>
          <a:p>
            <a:fld id="{463BF149-8011-4D48-B7C9-2E06A1EA4431}" type="slidenum">
              <a:rPr lang="en-US" smtClean="0"/>
              <a:t>5</a:t>
            </a:fld>
            <a:endParaRPr lang="en-US"/>
          </a:p>
        </p:txBody>
      </p:sp>
    </p:spTree>
    <p:extLst>
      <p:ext uri="{BB962C8B-B14F-4D97-AF65-F5344CB8AC3E}">
        <p14:creationId xmlns:p14="http://schemas.microsoft.com/office/powerpoint/2010/main" val="14816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Tux is a penguin character and the official brand character of the Linux kernel. Originally created as an entry to a Linux logo competition, Tux is the most commonly used icon for Linux, although different Linux distributions depict Tux in various styles.</a:t>
            </a:r>
            <a:endParaRPr lang="en-US" dirty="0"/>
          </a:p>
        </p:txBody>
      </p:sp>
      <p:sp>
        <p:nvSpPr>
          <p:cNvPr id="4" name="Slide Number Placeholder 3"/>
          <p:cNvSpPr>
            <a:spLocks noGrp="1"/>
          </p:cNvSpPr>
          <p:nvPr>
            <p:ph type="sldNum" sz="quarter" idx="5"/>
          </p:nvPr>
        </p:nvSpPr>
        <p:spPr/>
        <p:txBody>
          <a:bodyPr/>
          <a:lstStyle/>
          <a:p>
            <a:fld id="{463BF149-8011-4D48-B7C9-2E06A1EA4431}" type="slidenum">
              <a:rPr lang="en-US" smtClean="0"/>
              <a:t>6</a:t>
            </a:fld>
            <a:endParaRPr lang="en-US"/>
          </a:p>
        </p:txBody>
      </p:sp>
    </p:spTree>
    <p:extLst>
      <p:ext uri="{BB962C8B-B14F-4D97-AF65-F5344CB8AC3E}">
        <p14:creationId xmlns:p14="http://schemas.microsoft.com/office/powerpoint/2010/main" val="94911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Why do you want to learn Biomedical Data Science?</a:t>
            </a:r>
          </a:p>
          <a:p>
            <a:r>
              <a:rPr lang="en-US"/>
              <a:t>https://www.polleverywhere.com/multiple_choice_polls/MhJMCIP7Iz7J4TDjM6e2m?state=opened&amp;flow=Default&amp;onscreen=persist</a:t>
            </a:r>
          </a:p>
        </p:txBody>
      </p:sp>
      <p:sp>
        <p:nvSpPr>
          <p:cNvPr id="4" name="Slide Number Placeholder 3"/>
          <p:cNvSpPr>
            <a:spLocks noGrp="1"/>
          </p:cNvSpPr>
          <p:nvPr>
            <p:ph type="sldNum" sz="quarter" idx="5"/>
          </p:nvPr>
        </p:nvSpPr>
        <p:spPr/>
        <p:txBody>
          <a:bodyPr/>
          <a:lstStyle/>
          <a:p>
            <a:fld id="{463BF149-8011-4D48-B7C9-2E06A1EA4431}" type="slidenum">
              <a:rPr lang="en-US" smtClean="0"/>
              <a:t>7</a:t>
            </a:fld>
            <a:endParaRPr lang="en-US"/>
          </a:p>
        </p:txBody>
      </p:sp>
    </p:spTree>
    <p:extLst>
      <p:ext uri="{BB962C8B-B14F-4D97-AF65-F5344CB8AC3E}">
        <p14:creationId xmlns:p14="http://schemas.microsoft.com/office/powerpoint/2010/main" val="617688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3BF149-8011-4D48-B7C9-2E06A1EA4431}" type="slidenum">
              <a:rPr lang="en-US" smtClean="0"/>
              <a:t>8</a:t>
            </a:fld>
            <a:endParaRPr lang="en-US"/>
          </a:p>
        </p:txBody>
      </p:sp>
    </p:spTree>
    <p:extLst>
      <p:ext uri="{BB962C8B-B14F-4D97-AF65-F5344CB8AC3E}">
        <p14:creationId xmlns:p14="http://schemas.microsoft.com/office/powerpoint/2010/main" val="1077792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F149-8011-4D48-B7C9-2E06A1EA4431}" type="slidenum">
              <a:rPr lang="en-US" smtClean="0"/>
              <a:t>9</a:t>
            </a:fld>
            <a:endParaRPr lang="en-US"/>
          </a:p>
        </p:txBody>
      </p:sp>
    </p:spTree>
    <p:extLst>
      <p:ext uri="{BB962C8B-B14F-4D97-AF65-F5344CB8AC3E}">
        <p14:creationId xmlns:p14="http://schemas.microsoft.com/office/powerpoint/2010/main" val="344869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8901" indent="0" algn="ctr">
              <a:buNone/>
              <a:defRPr>
                <a:solidFill>
                  <a:schemeClr val="tx1">
                    <a:tint val="75000"/>
                  </a:schemeClr>
                </a:solidFill>
              </a:defRPr>
            </a:lvl2pPr>
            <a:lvl3pPr marL="1217802" indent="0" algn="ctr">
              <a:buNone/>
              <a:defRPr>
                <a:solidFill>
                  <a:schemeClr val="tx1">
                    <a:tint val="75000"/>
                  </a:schemeClr>
                </a:solidFill>
              </a:defRPr>
            </a:lvl3pPr>
            <a:lvl4pPr marL="1826702" indent="0" algn="ctr">
              <a:buNone/>
              <a:defRPr>
                <a:solidFill>
                  <a:schemeClr val="tx1">
                    <a:tint val="75000"/>
                  </a:schemeClr>
                </a:solidFill>
              </a:defRPr>
            </a:lvl4pPr>
            <a:lvl5pPr marL="2435603" indent="0" algn="ctr">
              <a:buNone/>
              <a:defRPr>
                <a:solidFill>
                  <a:schemeClr val="tx1">
                    <a:tint val="75000"/>
                  </a:schemeClr>
                </a:solidFill>
              </a:defRPr>
            </a:lvl5pPr>
            <a:lvl6pPr marL="3044504" indent="0" algn="ctr">
              <a:buNone/>
              <a:defRPr>
                <a:solidFill>
                  <a:schemeClr val="tx1">
                    <a:tint val="75000"/>
                  </a:schemeClr>
                </a:solidFill>
              </a:defRPr>
            </a:lvl6pPr>
            <a:lvl7pPr marL="3653405" indent="0" algn="ctr">
              <a:buNone/>
              <a:defRPr>
                <a:solidFill>
                  <a:schemeClr val="tx1">
                    <a:tint val="75000"/>
                  </a:schemeClr>
                </a:solidFill>
              </a:defRPr>
            </a:lvl7pPr>
            <a:lvl8pPr marL="4262305" indent="0" algn="ctr">
              <a:buNone/>
              <a:defRPr>
                <a:solidFill>
                  <a:schemeClr val="tx1">
                    <a:tint val="75000"/>
                  </a:schemeClr>
                </a:solidFill>
              </a:defRPr>
            </a:lvl8pPr>
            <a:lvl9pPr marL="4871206"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a:xfrm>
            <a:off x="5851236" y="6492873"/>
            <a:ext cx="489528" cy="365125"/>
          </a:xfrm>
          <a:prstGeom prst="rect">
            <a:avLst/>
          </a:prstGeom>
        </p:spPr>
        <p:txBody>
          <a:bodyPr/>
          <a:lstStyle>
            <a:lvl1pPr>
              <a:defRPr>
                <a:solidFill>
                  <a:schemeClr val="bg1"/>
                </a:solidFill>
              </a:defRPr>
            </a:lvl1pPr>
          </a:lstStyle>
          <a:p>
            <a:fld id="{B7D94440-29F7-804F-9CB1-7389833EDDC0}" type="slidenum">
              <a:rPr lang="en-US" smtClean="0"/>
              <a:pPr/>
              <a:t>‹#›</a:t>
            </a:fld>
            <a:endParaRPr lang="en-US" dirty="0"/>
          </a:p>
        </p:txBody>
      </p:sp>
    </p:spTree>
    <p:extLst>
      <p:ext uri="{BB962C8B-B14F-4D97-AF65-F5344CB8AC3E}">
        <p14:creationId xmlns:p14="http://schemas.microsoft.com/office/powerpoint/2010/main" val="290741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1/11/23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2516282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6"/>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6"/>
            <a:ext cx="8026400" cy="43878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1/11/23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223239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a:lvl1pPr>
          </a:lstStyle>
          <a:p>
            <a:r>
              <a:rPr lang="en-US" dirty="0"/>
              <a:t>Click to edit Master title style</a:t>
            </a:r>
          </a:p>
        </p:txBody>
      </p:sp>
      <p:sp>
        <p:nvSpPr>
          <p:cNvPr id="3" name="Content Placeholder 2"/>
          <p:cNvSpPr>
            <a:spLocks noGrp="1"/>
          </p:cNvSpPr>
          <p:nvPr>
            <p:ph idx="1"/>
          </p:nvPr>
        </p:nvSpPr>
        <p:spPr/>
        <p:txBody>
          <a:bodyPr/>
          <a:lstStyle>
            <a:lvl1pPr>
              <a:spcBef>
                <a:spcPts val="300"/>
              </a:spcBef>
              <a:defRPr sz="3200"/>
            </a:lvl1pPr>
            <a:lvl2pPr>
              <a:spcBef>
                <a:spcPts val="300"/>
              </a:spcBef>
              <a:defRPr sz="3200"/>
            </a:lvl2pPr>
            <a:lvl3pPr>
              <a:spcBef>
                <a:spcPts val="300"/>
              </a:spcBef>
              <a:defRPr sz="2400"/>
            </a:lvl3pPr>
            <a:lvl4pPr>
              <a:spcBef>
                <a:spcPts val="300"/>
              </a:spcBef>
              <a:defRPr sz="2000"/>
            </a:lvl4pPr>
            <a:lvl5pPr>
              <a:spcBef>
                <a:spcPts val="300"/>
              </a:spcBef>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75BF843D-94BA-7D48-8053-AD3B7AC2DC32}"/>
              </a:ext>
            </a:extLst>
          </p:cNvPr>
          <p:cNvSpPr>
            <a:spLocks noGrp="1"/>
          </p:cNvSpPr>
          <p:nvPr>
            <p:ph type="sldNum" sz="quarter" idx="12"/>
          </p:nvPr>
        </p:nvSpPr>
        <p:spPr>
          <a:xfrm>
            <a:off x="5851236" y="6492873"/>
            <a:ext cx="489528" cy="365125"/>
          </a:xfrm>
          <a:prstGeom prst="rect">
            <a:avLst/>
          </a:prstGeom>
        </p:spPr>
        <p:txBody>
          <a:bodyPr/>
          <a:lstStyle>
            <a:lvl1pPr>
              <a:defRPr>
                <a:solidFill>
                  <a:schemeClr val="bg1"/>
                </a:solidFill>
              </a:defRPr>
            </a:lvl1pPr>
          </a:lstStyle>
          <a:p>
            <a:fld id="{B7D94440-29F7-804F-9CB1-7389833EDDC0}" type="slidenum">
              <a:rPr lang="en-US" smtClean="0"/>
              <a:pPr/>
              <a:t>‹#›</a:t>
            </a:fld>
            <a:endParaRPr lang="en-US"/>
          </a:p>
        </p:txBody>
      </p:sp>
    </p:spTree>
    <p:extLst>
      <p:ext uri="{BB962C8B-B14F-4D97-AF65-F5344CB8AC3E}">
        <p14:creationId xmlns:p14="http://schemas.microsoft.com/office/powerpoint/2010/main" val="207942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28" b="1" cap="all"/>
            </a:lvl1pPr>
          </a:lstStyle>
          <a:p>
            <a:r>
              <a:rPr lang="en-US"/>
              <a:t>Click to edit Master title style</a:t>
            </a:r>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664">
                <a:solidFill>
                  <a:schemeClr val="tx1">
                    <a:tint val="75000"/>
                  </a:schemeClr>
                </a:solidFill>
              </a:defRPr>
            </a:lvl1pPr>
            <a:lvl2pPr marL="608901" indent="0">
              <a:buNone/>
              <a:defRPr sz="2397">
                <a:solidFill>
                  <a:schemeClr val="tx1">
                    <a:tint val="75000"/>
                  </a:schemeClr>
                </a:solidFill>
              </a:defRPr>
            </a:lvl2pPr>
            <a:lvl3pPr marL="1217802" indent="0">
              <a:buNone/>
              <a:defRPr sz="2131">
                <a:solidFill>
                  <a:schemeClr val="tx1">
                    <a:tint val="75000"/>
                  </a:schemeClr>
                </a:solidFill>
              </a:defRPr>
            </a:lvl3pPr>
            <a:lvl4pPr marL="1826702" indent="0">
              <a:buNone/>
              <a:defRPr sz="1864">
                <a:solidFill>
                  <a:schemeClr val="tx1">
                    <a:tint val="75000"/>
                  </a:schemeClr>
                </a:solidFill>
              </a:defRPr>
            </a:lvl4pPr>
            <a:lvl5pPr marL="2435603" indent="0">
              <a:buNone/>
              <a:defRPr sz="1864">
                <a:solidFill>
                  <a:schemeClr val="tx1">
                    <a:tint val="75000"/>
                  </a:schemeClr>
                </a:solidFill>
              </a:defRPr>
            </a:lvl5pPr>
            <a:lvl6pPr marL="3044504" indent="0">
              <a:buNone/>
              <a:defRPr sz="1864">
                <a:solidFill>
                  <a:schemeClr val="tx1">
                    <a:tint val="75000"/>
                  </a:schemeClr>
                </a:solidFill>
              </a:defRPr>
            </a:lvl6pPr>
            <a:lvl7pPr marL="3653405" indent="0">
              <a:buNone/>
              <a:defRPr sz="1864">
                <a:solidFill>
                  <a:schemeClr val="tx1">
                    <a:tint val="75000"/>
                  </a:schemeClr>
                </a:solidFill>
              </a:defRPr>
            </a:lvl7pPr>
            <a:lvl8pPr marL="4262305" indent="0">
              <a:buNone/>
              <a:defRPr sz="1864">
                <a:solidFill>
                  <a:schemeClr val="tx1">
                    <a:tint val="75000"/>
                  </a:schemeClr>
                </a:solidFill>
              </a:defRPr>
            </a:lvl8pPr>
            <a:lvl9pPr marL="4871206" indent="0">
              <a:buNone/>
              <a:defRPr sz="1864">
                <a:solidFill>
                  <a:schemeClr val="tx1">
                    <a:tint val="75000"/>
                  </a:schemeClr>
                </a:solidFill>
              </a:defRPr>
            </a:lvl9pPr>
          </a:lstStyle>
          <a:p>
            <a:pPr lvl="0"/>
            <a:r>
              <a:rPr lang="en-US"/>
              <a:t>Edit Master text styles</a:t>
            </a:r>
          </a:p>
        </p:txBody>
      </p:sp>
      <p:sp>
        <p:nvSpPr>
          <p:cNvPr id="8" name="Slide Number Placeholder 5">
            <a:extLst>
              <a:ext uri="{FF2B5EF4-FFF2-40B4-BE49-F238E27FC236}">
                <a16:creationId xmlns:a16="http://schemas.microsoft.com/office/drawing/2014/main" id="{FAC17F81-6D3C-A04F-9781-0611C0DE8F7A}"/>
              </a:ext>
            </a:extLst>
          </p:cNvPr>
          <p:cNvSpPr>
            <a:spLocks noGrp="1"/>
          </p:cNvSpPr>
          <p:nvPr>
            <p:ph type="sldNum" sz="quarter" idx="12"/>
          </p:nvPr>
        </p:nvSpPr>
        <p:spPr>
          <a:xfrm>
            <a:off x="5851236" y="6492873"/>
            <a:ext cx="489528" cy="365125"/>
          </a:xfrm>
          <a:prstGeom prst="rect">
            <a:avLst/>
          </a:prstGeom>
        </p:spPr>
        <p:txBody>
          <a:bodyPr/>
          <a:lstStyle>
            <a:lvl1pPr>
              <a:defRPr>
                <a:solidFill>
                  <a:schemeClr val="bg1"/>
                </a:solidFill>
              </a:defRPr>
            </a:lvl1pPr>
          </a:lstStyle>
          <a:p>
            <a:fld id="{B7D94440-29F7-804F-9CB1-7389833EDDC0}" type="slidenum">
              <a:rPr lang="en-US" smtClean="0"/>
              <a:pPr/>
              <a:t>‹#›</a:t>
            </a:fld>
            <a:endParaRPr lang="en-US"/>
          </a:p>
        </p:txBody>
      </p:sp>
    </p:spTree>
    <p:extLst>
      <p:ext uri="{BB962C8B-B14F-4D97-AF65-F5344CB8AC3E}">
        <p14:creationId xmlns:p14="http://schemas.microsoft.com/office/powerpoint/2010/main" val="150742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29"/>
            </a:lvl1pPr>
            <a:lvl2pPr>
              <a:defRPr sz="3197"/>
            </a:lvl2pPr>
            <a:lvl3pPr>
              <a:defRPr sz="2664"/>
            </a:lvl3pPr>
            <a:lvl4pPr>
              <a:defRPr sz="2397"/>
            </a:lvl4pPr>
            <a:lvl5pPr>
              <a:defRPr sz="2397"/>
            </a:lvl5pPr>
            <a:lvl6pPr>
              <a:defRPr sz="2397"/>
            </a:lvl6pPr>
            <a:lvl7pPr>
              <a:defRPr sz="2397"/>
            </a:lvl7pPr>
            <a:lvl8pPr>
              <a:defRPr sz="2397"/>
            </a:lvl8pPr>
            <a:lvl9pPr>
              <a:defRPr sz="239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29"/>
            </a:lvl1pPr>
            <a:lvl2pPr>
              <a:defRPr sz="3197"/>
            </a:lvl2pPr>
            <a:lvl3pPr>
              <a:defRPr sz="2664"/>
            </a:lvl3pPr>
            <a:lvl4pPr>
              <a:defRPr sz="2397"/>
            </a:lvl4pPr>
            <a:lvl5pPr>
              <a:defRPr sz="2397"/>
            </a:lvl5pPr>
            <a:lvl6pPr>
              <a:defRPr sz="2397"/>
            </a:lvl6pPr>
            <a:lvl7pPr>
              <a:defRPr sz="2397"/>
            </a:lvl7pPr>
            <a:lvl8pPr>
              <a:defRPr sz="2397"/>
            </a:lvl8pPr>
            <a:lvl9pPr>
              <a:defRPr sz="239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DCE4D4AC-288F-4741-8ADC-DF3B65162C11}"/>
              </a:ext>
            </a:extLst>
          </p:cNvPr>
          <p:cNvSpPr>
            <a:spLocks noGrp="1"/>
          </p:cNvSpPr>
          <p:nvPr>
            <p:ph type="sldNum" sz="quarter" idx="12"/>
          </p:nvPr>
        </p:nvSpPr>
        <p:spPr>
          <a:xfrm>
            <a:off x="5851236" y="6492873"/>
            <a:ext cx="489528" cy="365125"/>
          </a:xfrm>
          <a:prstGeom prst="rect">
            <a:avLst/>
          </a:prstGeom>
        </p:spPr>
        <p:txBody>
          <a:bodyPr/>
          <a:lstStyle>
            <a:lvl1pPr>
              <a:defRPr>
                <a:solidFill>
                  <a:schemeClr val="bg1"/>
                </a:solidFill>
              </a:defRPr>
            </a:lvl1pPr>
          </a:lstStyle>
          <a:p>
            <a:fld id="{B7D94440-29F7-804F-9CB1-7389833EDDC0}" type="slidenum">
              <a:rPr lang="en-US" smtClean="0"/>
              <a:pPr/>
              <a:t>‹#›</a:t>
            </a:fld>
            <a:endParaRPr lang="en-US"/>
          </a:p>
        </p:txBody>
      </p:sp>
    </p:spTree>
    <p:extLst>
      <p:ext uri="{BB962C8B-B14F-4D97-AF65-F5344CB8AC3E}">
        <p14:creationId xmlns:p14="http://schemas.microsoft.com/office/powerpoint/2010/main" val="155004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1535113"/>
            <a:ext cx="5386917" cy="639763"/>
          </a:xfrm>
        </p:spPr>
        <p:txBody>
          <a:bodyPr anchor="b"/>
          <a:lstStyle>
            <a:lvl1pPr marL="0" indent="0">
              <a:buNone/>
              <a:defRPr sz="3197" b="1"/>
            </a:lvl1pPr>
            <a:lvl2pPr marL="608901" indent="0">
              <a:buNone/>
              <a:defRPr sz="2664" b="1"/>
            </a:lvl2pPr>
            <a:lvl3pPr marL="1217802" indent="0">
              <a:buNone/>
              <a:defRPr sz="2397" b="1"/>
            </a:lvl3pPr>
            <a:lvl4pPr marL="1826702" indent="0">
              <a:buNone/>
              <a:defRPr sz="2131" b="1"/>
            </a:lvl4pPr>
            <a:lvl5pPr marL="2435603" indent="0">
              <a:buNone/>
              <a:defRPr sz="2131" b="1"/>
            </a:lvl5pPr>
            <a:lvl6pPr marL="3044504" indent="0">
              <a:buNone/>
              <a:defRPr sz="2131" b="1"/>
            </a:lvl6pPr>
            <a:lvl7pPr marL="3653405" indent="0">
              <a:buNone/>
              <a:defRPr sz="2131" b="1"/>
            </a:lvl7pPr>
            <a:lvl8pPr marL="4262305" indent="0">
              <a:buNone/>
              <a:defRPr sz="2131" b="1"/>
            </a:lvl8pPr>
            <a:lvl9pPr marL="4871206" indent="0">
              <a:buNone/>
              <a:defRPr sz="2131" b="1"/>
            </a:lvl9pPr>
          </a:lstStyle>
          <a:p>
            <a:pPr lvl="0"/>
            <a:r>
              <a:rPr lang="en-US"/>
              <a:t>Edit Master text styles</a:t>
            </a:r>
          </a:p>
        </p:txBody>
      </p:sp>
      <p:sp>
        <p:nvSpPr>
          <p:cNvPr id="4" name="Content Placeholder 3"/>
          <p:cNvSpPr>
            <a:spLocks noGrp="1"/>
          </p:cNvSpPr>
          <p:nvPr>
            <p:ph sz="half" idx="2"/>
          </p:nvPr>
        </p:nvSpPr>
        <p:spPr>
          <a:xfrm>
            <a:off x="609602" y="2174875"/>
            <a:ext cx="5386917" cy="3951288"/>
          </a:xfrm>
        </p:spPr>
        <p:txBody>
          <a:bodyPr/>
          <a:lstStyle>
            <a:lvl1pPr>
              <a:defRPr sz="3197"/>
            </a:lvl1pPr>
            <a:lvl2pPr>
              <a:defRPr sz="2664"/>
            </a:lvl2pPr>
            <a:lvl3pPr>
              <a:defRPr sz="2397"/>
            </a:lvl3pPr>
            <a:lvl4pPr>
              <a:defRPr sz="2131"/>
            </a:lvl4pPr>
            <a:lvl5pPr>
              <a:defRPr sz="2131"/>
            </a:lvl5pPr>
            <a:lvl6pPr>
              <a:defRPr sz="2131"/>
            </a:lvl6pPr>
            <a:lvl7pPr>
              <a:defRPr sz="2131"/>
            </a:lvl7pPr>
            <a:lvl8pPr>
              <a:defRPr sz="2131"/>
            </a:lvl8pPr>
            <a:lvl9pPr>
              <a:defRPr sz="213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5" cy="639763"/>
          </a:xfrm>
        </p:spPr>
        <p:txBody>
          <a:bodyPr anchor="b"/>
          <a:lstStyle>
            <a:lvl1pPr marL="0" indent="0">
              <a:buNone/>
              <a:defRPr sz="3197" b="1"/>
            </a:lvl1pPr>
            <a:lvl2pPr marL="608901" indent="0">
              <a:buNone/>
              <a:defRPr sz="2664" b="1"/>
            </a:lvl2pPr>
            <a:lvl3pPr marL="1217802" indent="0">
              <a:buNone/>
              <a:defRPr sz="2397" b="1"/>
            </a:lvl3pPr>
            <a:lvl4pPr marL="1826702" indent="0">
              <a:buNone/>
              <a:defRPr sz="2131" b="1"/>
            </a:lvl4pPr>
            <a:lvl5pPr marL="2435603" indent="0">
              <a:buNone/>
              <a:defRPr sz="2131" b="1"/>
            </a:lvl5pPr>
            <a:lvl6pPr marL="3044504" indent="0">
              <a:buNone/>
              <a:defRPr sz="2131" b="1"/>
            </a:lvl6pPr>
            <a:lvl7pPr marL="3653405" indent="0">
              <a:buNone/>
              <a:defRPr sz="2131" b="1"/>
            </a:lvl7pPr>
            <a:lvl8pPr marL="4262305" indent="0">
              <a:buNone/>
              <a:defRPr sz="2131" b="1"/>
            </a:lvl8pPr>
            <a:lvl9pPr marL="4871206" indent="0">
              <a:buNone/>
              <a:defRPr sz="2131" b="1"/>
            </a:lvl9pPr>
          </a:lstStyle>
          <a:p>
            <a:pPr lvl="0"/>
            <a:r>
              <a:rPr lang="en-US"/>
              <a:t>Edit Master text styles</a:t>
            </a:r>
          </a:p>
        </p:txBody>
      </p:sp>
      <p:sp>
        <p:nvSpPr>
          <p:cNvPr id="6" name="Content Placeholder 5"/>
          <p:cNvSpPr>
            <a:spLocks noGrp="1"/>
          </p:cNvSpPr>
          <p:nvPr>
            <p:ph sz="quarter" idx="4"/>
          </p:nvPr>
        </p:nvSpPr>
        <p:spPr>
          <a:xfrm>
            <a:off x="6193369" y="2174875"/>
            <a:ext cx="5389035" cy="3951288"/>
          </a:xfrm>
        </p:spPr>
        <p:txBody>
          <a:bodyPr/>
          <a:lstStyle>
            <a:lvl1pPr>
              <a:defRPr sz="3197"/>
            </a:lvl1pPr>
            <a:lvl2pPr>
              <a:defRPr sz="2664"/>
            </a:lvl2pPr>
            <a:lvl3pPr>
              <a:defRPr sz="2397"/>
            </a:lvl3pPr>
            <a:lvl4pPr>
              <a:defRPr sz="2131"/>
            </a:lvl4pPr>
            <a:lvl5pPr>
              <a:defRPr sz="2131"/>
            </a:lvl5pPr>
            <a:lvl6pPr>
              <a:defRPr sz="2131"/>
            </a:lvl6pPr>
            <a:lvl7pPr>
              <a:defRPr sz="2131"/>
            </a:lvl7pPr>
            <a:lvl8pPr>
              <a:defRPr sz="2131"/>
            </a:lvl8pPr>
            <a:lvl9pPr>
              <a:defRPr sz="213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3286625A-28FF-DD4C-9547-4456B202655D}"/>
              </a:ext>
            </a:extLst>
          </p:cNvPr>
          <p:cNvSpPr>
            <a:spLocks noGrp="1"/>
          </p:cNvSpPr>
          <p:nvPr>
            <p:ph type="sldNum" sz="quarter" idx="12"/>
          </p:nvPr>
        </p:nvSpPr>
        <p:spPr>
          <a:xfrm>
            <a:off x="5851236" y="6492873"/>
            <a:ext cx="489528" cy="365125"/>
          </a:xfrm>
          <a:prstGeom prst="rect">
            <a:avLst/>
          </a:prstGeom>
        </p:spPr>
        <p:txBody>
          <a:bodyPr/>
          <a:lstStyle>
            <a:lvl1pPr>
              <a:defRPr>
                <a:solidFill>
                  <a:schemeClr val="bg1"/>
                </a:solidFill>
              </a:defRPr>
            </a:lvl1pPr>
          </a:lstStyle>
          <a:p>
            <a:fld id="{B7D94440-29F7-804F-9CB1-7389833EDDC0}" type="slidenum">
              <a:rPr lang="en-US" smtClean="0"/>
              <a:pPr/>
              <a:t>‹#›</a:t>
            </a:fld>
            <a:endParaRPr lang="en-US"/>
          </a:p>
        </p:txBody>
      </p:sp>
    </p:spTree>
    <p:extLst>
      <p:ext uri="{BB962C8B-B14F-4D97-AF65-F5344CB8AC3E}">
        <p14:creationId xmlns:p14="http://schemas.microsoft.com/office/powerpoint/2010/main" val="1056467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97B436B7-3572-2845-B683-5851CE94444E}"/>
              </a:ext>
            </a:extLst>
          </p:cNvPr>
          <p:cNvSpPr>
            <a:spLocks noGrp="1"/>
          </p:cNvSpPr>
          <p:nvPr>
            <p:ph type="sldNum" sz="quarter" idx="12"/>
          </p:nvPr>
        </p:nvSpPr>
        <p:spPr>
          <a:xfrm>
            <a:off x="5851236" y="6492873"/>
            <a:ext cx="489528" cy="365125"/>
          </a:xfrm>
          <a:prstGeom prst="rect">
            <a:avLst/>
          </a:prstGeom>
        </p:spPr>
        <p:txBody>
          <a:bodyPr/>
          <a:lstStyle>
            <a:lvl1pPr>
              <a:defRPr>
                <a:solidFill>
                  <a:schemeClr val="bg1"/>
                </a:solidFill>
              </a:defRPr>
            </a:lvl1pPr>
          </a:lstStyle>
          <a:p>
            <a:fld id="{B7D94440-29F7-804F-9CB1-7389833EDDC0}" type="slidenum">
              <a:rPr lang="en-US" smtClean="0"/>
              <a:pPr/>
              <a:t>‹#›</a:t>
            </a:fld>
            <a:endParaRPr lang="en-US"/>
          </a:p>
        </p:txBody>
      </p:sp>
    </p:spTree>
    <p:extLst>
      <p:ext uri="{BB962C8B-B14F-4D97-AF65-F5344CB8AC3E}">
        <p14:creationId xmlns:p14="http://schemas.microsoft.com/office/powerpoint/2010/main" val="406828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1/11/23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204746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4" b="1"/>
            </a:lvl1pPr>
          </a:lstStyle>
          <a:p>
            <a:r>
              <a:rPr lang="en-US"/>
              <a:t>Click to edit Master title style</a:t>
            </a:r>
          </a:p>
        </p:txBody>
      </p:sp>
      <p:sp>
        <p:nvSpPr>
          <p:cNvPr id="3" name="Content Placeholder 2"/>
          <p:cNvSpPr>
            <a:spLocks noGrp="1"/>
          </p:cNvSpPr>
          <p:nvPr>
            <p:ph idx="1"/>
          </p:nvPr>
        </p:nvSpPr>
        <p:spPr>
          <a:xfrm>
            <a:off x="4766735" y="273053"/>
            <a:ext cx="6815667" cy="5853113"/>
          </a:xfrm>
        </p:spPr>
        <p:txBody>
          <a:bodyPr/>
          <a:lstStyle>
            <a:lvl1pPr>
              <a:defRPr sz="4261"/>
            </a:lvl1pPr>
            <a:lvl2pPr>
              <a:defRPr sz="3729"/>
            </a:lvl2pPr>
            <a:lvl3pPr>
              <a:defRPr sz="3197"/>
            </a:lvl3pPr>
            <a:lvl4pPr>
              <a:defRPr sz="2664"/>
            </a:lvl4pPr>
            <a:lvl5pPr>
              <a:defRPr sz="2664"/>
            </a:lvl5pPr>
            <a:lvl6pPr>
              <a:defRPr sz="2664"/>
            </a:lvl6pPr>
            <a:lvl7pPr>
              <a:defRPr sz="2664"/>
            </a:lvl7pPr>
            <a:lvl8pPr>
              <a:defRPr sz="2664"/>
            </a:lvl8pPr>
            <a:lvl9pPr>
              <a:defRPr sz="266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4"/>
            </a:lvl1pPr>
            <a:lvl2pPr marL="608901" indent="0">
              <a:buNone/>
              <a:defRPr sz="1599"/>
            </a:lvl2pPr>
            <a:lvl3pPr marL="1217802" indent="0">
              <a:buNone/>
              <a:defRPr sz="1332"/>
            </a:lvl3pPr>
            <a:lvl4pPr marL="1826702" indent="0">
              <a:buNone/>
              <a:defRPr sz="1199"/>
            </a:lvl4pPr>
            <a:lvl5pPr marL="2435603" indent="0">
              <a:buNone/>
              <a:defRPr sz="1199"/>
            </a:lvl5pPr>
            <a:lvl6pPr marL="3044504" indent="0">
              <a:buNone/>
              <a:defRPr sz="1199"/>
            </a:lvl6pPr>
            <a:lvl7pPr marL="3653405" indent="0">
              <a:buNone/>
              <a:defRPr sz="1199"/>
            </a:lvl7pPr>
            <a:lvl8pPr marL="4262305" indent="0">
              <a:buNone/>
              <a:defRPr sz="1199"/>
            </a:lvl8pPr>
            <a:lvl9pPr marL="4871206" indent="0">
              <a:buNone/>
              <a:defRPr sz="1199"/>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1/11/23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4282176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4"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1"/>
            </a:lvl1pPr>
            <a:lvl2pPr marL="608901" indent="0">
              <a:buNone/>
              <a:defRPr sz="3729"/>
            </a:lvl2pPr>
            <a:lvl3pPr marL="1217802" indent="0">
              <a:buNone/>
              <a:defRPr sz="3197"/>
            </a:lvl3pPr>
            <a:lvl4pPr marL="1826702" indent="0">
              <a:buNone/>
              <a:defRPr sz="2664"/>
            </a:lvl4pPr>
            <a:lvl5pPr marL="2435603" indent="0">
              <a:buNone/>
              <a:defRPr sz="2664"/>
            </a:lvl5pPr>
            <a:lvl6pPr marL="3044504" indent="0">
              <a:buNone/>
              <a:defRPr sz="2664"/>
            </a:lvl6pPr>
            <a:lvl7pPr marL="3653405" indent="0">
              <a:buNone/>
              <a:defRPr sz="2664"/>
            </a:lvl7pPr>
            <a:lvl8pPr marL="4262305" indent="0">
              <a:buNone/>
              <a:defRPr sz="2664"/>
            </a:lvl8pPr>
            <a:lvl9pPr marL="4871206" indent="0">
              <a:buNone/>
              <a:defRPr sz="2664"/>
            </a:lvl9pPr>
          </a:lstStyle>
          <a:p>
            <a:r>
              <a:rPr lang="en-US"/>
              <a:t>Click icon to add picture</a:t>
            </a:r>
          </a:p>
        </p:txBody>
      </p:sp>
      <p:sp>
        <p:nvSpPr>
          <p:cNvPr id="8" name="Date Placeholder 3">
            <a:extLst>
              <a:ext uri="{FF2B5EF4-FFF2-40B4-BE49-F238E27FC236}">
                <a16:creationId xmlns:a16="http://schemas.microsoft.com/office/drawing/2014/main" id="{30BCAD9B-698A-FC43-BC92-4DB84BF7C9DE}"/>
              </a:ext>
            </a:extLst>
          </p:cNvPr>
          <p:cNvSpPr>
            <a:spLocks noGrp="1"/>
          </p:cNvSpPr>
          <p:nvPr>
            <p:ph type="dt" sz="half" idx="10"/>
          </p:nvPr>
        </p:nvSpPr>
        <p:spPr>
          <a:xfrm>
            <a:off x="11277600" y="6492875"/>
            <a:ext cx="914400" cy="365124"/>
          </a:xfrm>
          <a:prstGeom prst="rect">
            <a:avLst/>
          </a:prstGeom>
        </p:spPr>
        <p:txBody>
          <a:bodyPr/>
          <a:lstStyle>
            <a:lvl1pPr>
              <a:defRPr sz="1400">
                <a:solidFill>
                  <a:schemeClr val="bg1"/>
                </a:solidFill>
              </a:defRPr>
            </a:lvl1pPr>
          </a:lstStyle>
          <a:p>
            <a:fld id="{CB57645D-6EED-4946-9D1D-A6B494445F10}" type="datetimeFigureOut">
              <a:rPr lang="en-US" smtClean="0"/>
              <a:pPr/>
              <a:t>1/11/23</a:t>
            </a:fld>
            <a:endParaRPr lang="en-US"/>
          </a:p>
        </p:txBody>
      </p:sp>
      <p:sp>
        <p:nvSpPr>
          <p:cNvPr id="9" name="Slide Number Placeholder 5">
            <a:extLst>
              <a:ext uri="{FF2B5EF4-FFF2-40B4-BE49-F238E27FC236}">
                <a16:creationId xmlns:a16="http://schemas.microsoft.com/office/drawing/2014/main" id="{A6646CD6-B735-0C45-A4F8-8A632E8344B2}"/>
              </a:ext>
            </a:extLst>
          </p:cNvPr>
          <p:cNvSpPr>
            <a:spLocks noGrp="1"/>
          </p:cNvSpPr>
          <p:nvPr>
            <p:ph type="sldNum" sz="quarter" idx="12"/>
          </p:nvPr>
        </p:nvSpPr>
        <p:spPr>
          <a:xfrm>
            <a:off x="5851236" y="6492873"/>
            <a:ext cx="489528" cy="365125"/>
          </a:xfrm>
          <a:prstGeom prst="rect">
            <a:avLst/>
          </a:prstGeom>
        </p:spPr>
        <p:txBody>
          <a:bodyPr/>
          <a:lstStyle>
            <a:lvl1pPr>
              <a:defRPr>
                <a:solidFill>
                  <a:schemeClr val="bg1"/>
                </a:solidFill>
              </a:defRPr>
            </a:lvl1pPr>
          </a:lstStyle>
          <a:p>
            <a:fld id="{B7D94440-29F7-804F-9CB1-7389833EDDC0}" type="slidenum">
              <a:rPr lang="en-US" smtClean="0"/>
              <a:pPr/>
              <a:t>‹#›</a:t>
            </a:fld>
            <a:endParaRPr lang="en-US"/>
          </a:p>
        </p:txBody>
      </p:sp>
    </p:spTree>
    <p:extLst>
      <p:ext uri="{BB962C8B-B14F-4D97-AF65-F5344CB8AC3E}">
        <p14:creationId xmlns:p14="http://schemas.microsoft.com/office/powerpoint/2010/main" val="4132002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Duke Title Slide</a:t>
            </a:r>
          </a:p>
        </p:txBody>
      </p:sp>
      <p:sp>
        <p:nvSpPr>
          <p:cNvPr id="3" name="Text Placeholder 2"/>
          <p:cNvSpPr>
            <a:spLocks noGrp="1"/>
          </p:cNvSpPr>
          <p:nvPr>
            <p:ph type="body" idx="1"/>
          </p:nvPr>
        </p:nvSpPr>
        <p:spPr>
          <a:xfrm>
            <a:off x="609600" y="1600204"/>
            <a:ext cx="10972800" cy="452596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FB9C403E-FD64-FC48-8A34-98465EB97F38}"/>
              </a:ext>
            </a:extLst>
          </p:cNvPr>
          <p:cNvSpPr>
            <a:spLocks noGrp="1"/>
          </p:cNvSpPr>
          <p:nvPr>
            <p:ph type="sldNum" sz="quarter" idx="4"/>
          </p:nvPr>
        </p:nvSpPr>
        <p:spPr>
          <a:xfrm>
            <a:off x="5851236" y="6492873"/>
            <a:ext cx="489528" cy="365125"/>
          </a:xfrm>
          <a:prstGeom prst="rect">
            <a:avLst/>
          </a:prstGeom>
        </p:spPr>
        <p:txBody>
          <a:bodyPr/>
          <a:lstStyle>
            <a:lvl1pPr>
              <a:defRPr>
                <a:solidFill>
                  <a:schemeClr val="bg1"/>
                </a:solidFill>
              </a:defRPr>
            </a:lvl1pPr>
          </a:lstStyle>
          <a:p>
            <a:fld id="{B7D94440-29F7-804F-9CB1-7389833EDDC0}" type="slidenum">
              <a:rPr lang="en-US" smtClean="0"/>
              <a:pPr/>
              <a:t>‹#›</a:t>
            </a:fld>
            <a:endParaRPr lang="en-US"/>
          </a:p>
        </p:txBody>
      </p:sp>
    </p:spTree>
    <p:extLst>
      <p:ext uri="{BB962C8B-B14F-4D97-AF65-F5344CB8AC3E}">
        <p14:creationId xmlns:p14="http://schemas.microsoft.com/office/powerpoint/2010/main" val="2156499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608901" rtl="0" eaLnBrk="1" latinLnBrk="0" hangingPunct="1">
        <a:spcBef>
          <a:spcPct val="0"/>
        </a:spcBef>
        <a:buNone/>
        <a:defRPr sz="5400" kern="1200">
          <a:solidFill>
            <a:srgbClr val="001A57"/>
          </a:solidFill>
          <a:latin typeface="Helvetica"/>
          <a:ea typeface="+mj-ea"/>
          <a:cs typeface="+mj-cs"/>
        </a:defRPr>
      </a:lvl1pPr>
    </p:titleStyle>
    <p:bodyStyle>
      <a:lvl1pPr marL="456677" indent="-456677" algn="l" defTabSz="608901" rtl="0" eaLnBrk="1" latinLnBrk="0" hangingPunct="1">
        <a:spcBef>
          <a:spcPts val="600"/>
        </a:spcBef>
        <a:buFont typeface="Arial"/>
        <a:buChar char="•"/>
        <a:defRPr sz="3600" kern="1200">
          <a:solidFill>
            <a:schemeClr val="bg1">
              <a:lumMod val="50000"/>
            </a:schemeClr>
          </a:solidFill>
          <a:latin typeface="Helvetica Neue"/>
          <a:ea typeface="+mn-ea"/>
          <a:cs typeface="+mn-cs"/>
        </a:defRPr>
      </a:lvl1pPr>
      <a:lvl2pPr marL="989463" indent="-380562" algn="l" defTabSz="608901" rtl="0" eaLnBrk="1" latinLnBrk="0" hangingPunct="1">
        <a:spcBef>
          <a:spcPts val="600"/>
        </a:spcBef>
        <a:buFont typeface="Arial"/>
        <a:buChar char="–"/>
        <a:defRPr sz="3600" kern="1200">
          <a:solidFill>
            <a:schemeClr val="bg1">
              <a:lumMod val="50000"/>
            </a:schemeClr>
          </a:solidFill>
          <a:latin typeface="Helvetica Neue"/>
          <a:ea typeface="+mn-ea"/>
          <a:cs typeface="+mn-cs"/>
        </a:defRPr>
      </a:lvl2pPr>
      <a:lvl3pPr marL="1522251" indent="-304451" algn="l" defTabSz="608901" rtl="0" eaLnBrk="1" latinLnBrk="0" hangingPunct="1">
        <a:spcBef>
          <a:spcPts val="600"/>
        </a:spcBef>
        <a:buFont typeface="Arial"/>
        <a:buChar char="•"/>
        <a:defRPr sz="2800" kern="1200">
          <a:solidFill>
            <a:schemeClr val="bg1">
              <a:lumMod val="50000"/>
            </a:schemeClr>
          </a:solidFill>
          <a:latin typeface="Helvetica Neue"/>
          <a:ea typeface="+mn-ea"/>
          <a:cs typeface="+mn-cs"/>
        </a:defRPr>
      </a:lvl3pPr>
      <a:lvl4pPr marL="2131152" indent="-304451" algn="l" defTabSz="608901" rtl="0" eaLnBrk="1" latinLnBrk="0" hangingPunct="1">
        <a:spcBef>
          <a:spcPts val="600"/>
        </a:spcBef>
        <a:buFont typeface="Arial"/>
        <a:buChar char="–"/>
        <a:defRPr sz="2400" kern="1200">
          <a:solidFill>
            <a:schemeClr val="bg1">
              <a:lumMod val="50000"/>
            </a:schemeClr>
          </a:solidFill>
          <a:latin typeface="Helvetica Neue"/>
          <a:ea typeface="+mn-ea"/>
          <a:cs typeface="+mn-cs"/>
        </a:defRPr>
      </a:lvl4pPr>
      <a:lvl5pPr marL="2740053" indent="-304451" algn="l" defTabSz="608901" rtl="0" eaLnBrk="1" latinLnBrk="0" hangingPunct="1">
        <a:spcBef>
          <a:spcPts val="600"/>
        </a:spcBef>
        <a:buFont typeface="Arial"/>
        <a:buChar char="»"/>
        <a:defRPr sz="2400" kern="1200">
          <a:solidFill>
            <a:schemeClr val="bg1">
              <a:lumMod val="50000"/>
            </a:schemeClr>
          </a:solidFill>
          <a:latin typeface="Helvetica Neue"/>
          <a:ea typeface="+mn-ea"/>
          <a:cs typeface="+mn-cs"/>
        </a:defRPr>
      </a:lvl5pPr>
      <a:lvl6pPr marL="3348954" indent="-304451" algn="l" defTabSz="608901" rtl="0" eaLnBrk="1" latinLnBrk="0" hangingPunct="1">
        <a:spcBef>
          <a:spcPct val="20000"/>
        </a:spcBef>
        <a:buFont typeface="Arial"/>
        <a:buChar char="•"/>
        <a:defRPr sz="2664" kern="1200">
          <a:solidFill>
            <a:schemeClr val="tx1"/>
          </a:solidFill>
          <a:latin typeface="+mn-lt"/>
          <a:ea typeface="+mn-ea"/>
          <a:cs typeface="+mn-cs"/>
        </a:defRPr>
      </a:lvl6pPr>
      <a:lvl7pPr marL="3957856" indent="-304451" algn="l" defTabSz="608901" rtl="0" eaLnBrk="1" latinLnBrk="0" hangingPunct="1">
        <a:spcBef>
          <a:spcPct val="20000"/>
        </a:spcBef>
        <a:buFont typeface="Arial"/>
        <a:buChar char="•"/>
        <a:defRPr sz="2664" kern="1200">
          <a:solidFill>
            <a:schemeClr val="tx1"/>
          </a:solidFill>
          <a:latin typeface="+mn-lt"/>
          <a:ea typeface="+mn-ea"/>
          <a:cs typeface="+mn-cs"/>
        </a:defRPr>
      </a:lvl7pPr>
      <a:lvl8pPr marL="4566755" indent="-304451" algn="l" defTabSz="608901" rtl="0" eaLnBrk="1" latinLnBrk="0" hangingPunct="1">
        <a:spcBef>
          <a:spcPct val="20000"/>
        </a:spcBef>
        <a:buFont typeface="Arial"/>
        <a:buChar char="•"/>
        <a:defRPr sz="2664" kern="1200">
          <a:solidFill>
            <a:schemeClr val="tx1"/>
          </a:solidFill>
          <a:latin typeface="+mn-lt"/>
          <a:ea typeface="+mn-ea"/>
          <a:cs typeface="+mn-cs"/>
        </a:defRPr>
      </a:lvl8pPr>
      <a:lvl9pPr marL="5175656" indent="-304451" algn="l" defTabSz="608901"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8901" rtl="0" eaLnBrk="1" latinLnBrk="0" hangingPunct="1">
        <a:defRPr sz="2397" kern="1200">
          <a:solidFill>
            <a:schemeClr val="tx1"/>
          </a:solidFill>
          <a:latin typeface="+mn-lt"/>
          <a:ea typeface="+mn-ea"/>
          <a:cs typeface="+mn-cs"/>
        </a:defRPr>
      </a:lvl1pPr>
      <a:lvl2pPr marL="608901" algn="l" defTabSz="608901" rtl="0" eaLnBrk="1" latinLnBrk="0" hangingPunct="1">
        <a:defRPr sz="2397" kern="1200">
          <a:solidFill>
            <a:schemeClr val="tx1"/>
          </a:solidFill>
          <a:latin typeface="+mn-lt"/>
          <a:ea typeface="+mn-ea"/>
          <a:cs typeface="+mn-cs"/>
        </a:defRPr>
      </a:lvl2pPr>
      <a:lvl3pPr marL="1217802" algn="l" defTabSz="608901" rtl="0" eaLnBrk="1" latinLnBrk="0" hangingPunct="1">
        <a:defRPr sz="2397" kern="1200">
          <a:solidFill>
            <a:schemeClr val="tx1"/>
          </a:solidFill>
          <a:latin typeface="+mn-lt"/>
          <a:ea typeface="+mn-ea"/>
          <a:cs typeface="+mn-cs"/>
        </a:defRPr>
      </a:lvl3pPr>
      <a:lvl4pPr marL="1826702" algn="l" defTabSz="608901" rtl="0" eaLnBrk="1" latinLnBrk="0" hangingPunct="1">
        <a:defRPr sz="2397" kern="1200">
          <a:solidFill>
            <a:schemeClr val="tx1"/>
          </a:solidFill>
          <a:latin typeface="+mn-lt"/>
          <a:ea typeface="+mn-ea"/>
          <a:cs typeface="+mn-cs"/>
        </a:defRPr>
      </a:lvl4pPr>
      <a:lvl5pPr marL="2435603" algn="l" defTabSz="608901" rtl="0" eaLnBrk="1" latinLnBrk="0" hangingPunct="1">
        <a:defRPr sz="2397" kern="1200">
          <a:solidFill>
            <a:schemeClr val="tx1"/>
          </a:solidFill>
          <a:latin typeface="+mn-lt"/>
          <a:ea typeface="+mn-ea"/>
          <a:cs typeface="+mn-cs"/>
        </a:defRPr>
      </a:lvl5pPr>
      <a:lvl6pPr marL="3044504" algn="l" defTabSz="608901" rtl="0" eaLnBrk="1" latinLnBrk="0" hangingPunct="1">
        <a:defRPr sz="2397" kern="1200">
          <a:solidFill>
            <a:schemeClr val="tx1"/>
          </a:solidFill>
          <a:latin typeface="+mn-lt"/>
          <a:ea typeface="+mn-ea"/>
          <a:cs typeface="+mn-cs"/>
        </a:defRPr>
      </a:lvl6pPr>
      <a:lvl7pPr marL="3653405" algn="l" defTabSz="608901" rtl="0" eaLnBrk="1" latinLnBrk="0" hangingPunct="1">
        <a:defRPr sz="2397" kern="1200">
          <a:solidFill>
            <a:schemeClr val="tx1"/>
          </a:solidFill>
          <a:latin typeface="+mn-lt"/>
          <a:ea typeface="+mn-ea"/>
          <a:cs typeface="+mn-cs"/>
        </a:defRPr>
      </a:lvl7pPr>
      <a:lvl8pPr marL="4262305" algn="l" defTabSz="608901" rtl="0" eaLnBrk="1" latinLnBrk="0" hangingPunct="1">
        <a:defRPr sz="2397" kern="1200">
          <a:solidFill>
            <a:schemeClr val="tx1"/>
          </a:solidFill>
          <a:latin typeface="+mn-lt"/>
          <a:ea typeface="+mn-ea"/>
          <a:cs typeface="+mn-cs"/>
        </a:defRPr>
      </a:lvl8pPr>
      <a:lvl9pPr marL="4871206" algn="l" defTabSz="608901" rtl="0" eaLnBrk="1" latinLnBrk="0" hangingPunct="1">
        <a:defRPr sz="23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emf"/><Relationship Id="rId7"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11.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jessilyn.dunn@duke.edu"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mailto:zachary.quinn@duke.edu"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highscalability.com/blog/2012/9/11/how-big-is-a-petabyte-exabyte-zettabyte-or-a-yottabyte.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subscription.packtpub.com/book/big_data_and_business_intelligence/9781785283451/1/01lvl1sec1/the-sexiest-role-of-the-21st-century-data-scientis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tudentaffairs.duke.edu/conduct/about-us/duke-community-standard"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emf"/><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pratt.duke.edu/grad/students/comms-and-intercultural-programs" TargetMode="External"/><Relationship Id="rId4" Type="http://schemas.openxmlformats.org/officeDocument/2006/relationships/hyperlink" Target="mailto:gcc-pratt@duke.edu"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02449"/>
            <a:ext cx="10363200" cy="1470025"/>
          </a:xfrm>
        </p:spPr>
        <p:txBody>
          <a:bodyPr>
            <a:normAutofit fontScale="90000"/>
          </a:bodyPr>
          <a:lstStyle/>
          <a:p>
            <a:r>
              <a:rPr lang="en-US" dirty="0"/>
              <a:t>An Introduction to Biomedical Data Science</a:t>
            </a:r>
          </a:p>
        </p:txBody>
      </p:sp>
      <p:sp>
        <p:nvSpPr>
          <p:cNvPr id="3" name="Subtitle 2"/>
          <p:cNvSpPr>
            <a:spLocks noGrp="1"/>
          </p:cNvSpPr>
          <p:nvPr>
            <p:ph type="subTitle" idx="1"/>
          </p:nvPr>
        </p:nvSpPr>
        <p:spPr>
          <a:xfrm>
            <a:off x="1828800" y="2724153"/>
            <a:ext cx="8534400" cy="1752600"/>
          </a:xfrm>
        </p:spPr>
        <p:txBody>
          <a:bodyPr>
            <a:normAutofit fontScale="77500" lnSpcReduction="20000"/>
          </a:bodyPr>
          <a:lstStyle/>
          <a:p>
            <a:endParaRPr lang="en-US" dirty="0"/>
          </a:p>
          <a:p>
            <a:r>
              <a:rPr lang="en-US" dirty="0"/>
              <a:t>BIOSTAT 707 – Lecture 1</a:t>
            </a:r>
          </a:p>
          <a:p>
            <a:endParaRPr lang="en-US" dirty="0"/>
          </a:p>
          <a:p>
            <a:r>
              <a:rPr lang="en-US" dirty="0"/>
              <a:t>Fall 2022</a:t>
            </a:r>
          </a:p>
        </p:txBody>
      </p:sp>
      <p:sp>
        <p:nvSpPr>
          <p:cNvPr id="5" name="Slide Number Placeholder 4"/>
          <p:cNvSpPr>
            <a:spLocks noGrp="1"/>
          </p:cNvSpPr>
          <p:nvPr>
            <p:ph type="sldNum" sz="quarter" idx="12"/>
          </p:nvPr>
        </p:nvSpPr>
        <p:spPr/>
        <p:txBody>
          <a:bodyPr/>
          <a:lstStyle/>
          <a:p>
            <a:fld id="{A689C0C2-2628-4BC7-B4EC-5968BF3255A3}" type="slidenum">
              <a:rPr lang="en-US" smtClean="0"/>
              <a:pPr/>
              <a:t>1</a:t>
            </a:fld>
            <a:endParaRPr lang="en-US"/>
          </a:p>
        </p:txBody>
      </p:sp>
    </p:spTree>
    <p:extLst>
      <p:ext uri="{BB962C8B-B14F-4D97-AF65-F5344CB8AC3E}">
        <p14:creationId xmlns:p14="http://schemas.microsoft.com/office/powerpoint/2010/main" val="334010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D24F-029B-8449-8E89-7A3ACADEB72C}"/>
              </a:ext>
            </a:extLst>
          </p:cNvPr>
          <p:cNvSpPr>
            <a:spLocks noGrp="1"/>
          </p:cNvSpPr>
          <p:nvPr>
            <p:ph type="title"/>
          </p:nvPr>
        </p:nvSpPr>
        <p:spPr/>
        <p:txBody>
          <a:bodyPr/>
          <a:lstStyle/>
          <a:p>
            <a:r>
              <a:rPr lang="en-US" dirty="0"/>
              <a:t>What do we mean by “multi-scale”?</a:t>
            </a:r>
          </a:p>
        </p:txBody>
      </p:sp>
      <p:pic>
        <p:nvPicPr>
          <p:cNvPr id="4" name="Picture 3">
            <a:extLst>
              <a:ext uri="{FF2B5EF4-FFF2-40B4-BE49-F238E27FC236}">
                <a16:creationId xmlns:a16="http://schemas.microsoft.com/office/drawing/2014/main" id="{C8E73B87-28A0-FE47-B7BB-610062565F2D}"/>
              </a:ext>
            </a:extLst>
          </p:cNvPr>
          <p:cNvPicPr>
            <a:picLocks noChangeAspect="1"/>
          </p:cNvPicPr>
          <p:nvPr/>
        </p:nvPicPr>
        <p:blipFill>
          <a:blip r:embed="rId3"/>
          <a:stretch>
            <a:fillRect/>
          </a:stretch>
        </p:blipFill>
        <p:spPr>
          <a:xfrm>
            <a:off x="603691" y="1657354"/>
            <a:ext cx="10984618" cy="3117983"/>
          </a:xfrm>
          <a:prstGeom prst="rect">
            <a:avLst/>
          </a:prstGeom>
        </p:spPr>
      </p:pic>
      <p:pic>
        <p:nvPicPr>
          <p:cNvPr id="11" name="Picture 10">
            <a:extLst>
              <a:ext uri="{FF2B5EF4-FFF2-40B4-BE49-F238E27FC236}">
                <a16:creationId xmlns:a16="http://schemas.microsoft.com/office/drawing/2014/main" id="{0EF67F73-507A-F747-8571-970370F84E43}"/>
              </a:ext>
            </a:extLst>
          </p:cNvPr>
          <p:cNvPicPr>
            <a:picLocks noChangeAspect="1"/>
          </p:cNvPicPr>
          <p:nvPr/>
        </p:nvPicPr>
        <p:blipFill>
          <a:blip r:embed="rId4"/>
          <a:stretch>
            <a:fillRect/>
          </a:stretch>
        </p:blipFill>
        <p:spPr>
          <a:xfrm>
            <a:off x="603691" y="5685647"/>
            <a:ext cx="706195" cy="469278"/>
          </a:xfrm>
          <a:prstGeom prst="rect">
            <a:avLst/>
          </a:prstGeom>
        </p:spPr>
      </p:pic>
      <p:pic>
        <p:nvPicPr>
          <p:cNvPr id="12" name="Picture 11">
            <a:extLst>
              <a:ext uri="{FF2B5EF4-FFF2-40B4-BE49-F238E27FC236}">
                <a16:creationId xmlns:a16="http://schemas.microsoft.com/office/drawing/2014/main" id="{8D0227CB-E0DE-B743-9295-81CF4782DEC6}"/>
              </a:ext>
            </a:extLst>
          </p:cNvPr>
          <p:cNvPicPr>
            <a:picLocks noChangeAspect="1"/>
          </p:cNvPicPr>
          <p:nvPr/>
        </p:nvPicPr>
        <p:blipFill>
          <a:blip r:embed="rId5"/>
          <a:stretch>
            <a:fillRect/>
          </a:stretch>
        </p:blipFill>
        <p:spPr>
          <a:xfrm rot="4650412">
            <a:off x="1765775" y="5278596"/>
            <a:ext cx="1313504" cy="814099"/>
          </a:xfrm>
          <a:prstGeom prst="rect">
            <a:avLst/>
          </a:prstGeom>
        </p:spPr>
      </p:pic>
      <p:pic>
        <p:nvPicPr>
          <p:cNvPr id="13" name="Picture 12">
            <a:extLst>
              <a:ext uri="{FF2B5EF4-FFF2-40B4-BE49-F238E27FC236}">
                <a16:creationId xmlns:a16="http://schemas.microsoft.com/office/drawing/2014/main" id="{0593DF82-D7BD-E34E-B63A-472C976DBFCD}"/>
              </a:ext>
            </a:extLst>
          </p:cNvPr>
          <p:cNvPicPr>
            <a:picLocks noChangeAspect="1"/>
          </p:cNvPicPr>
          <p:nvPr/>
        </p:nvPicPr>
        <p:blipFill>
          <a:blip r:embed="rId6"/>
          <a:stretch>
            <a:fillRect/>
          </a:stretch>
        </p:blipFill>
        <p:spPr>
          <a:xfrm>
            <a:off x="2865025" y="5405147"/>
            <a:ext cx="1474084" cy="981319"/>
          </a:xfrm>
          <a:prstGeom prst="rect">
            <a:avLst/>
          </a:prstGeom>
        </p:spPr>
      </p:pic>
      <p:pic>
        <p:nvPicPr>
          <p:cNvPr id="14" name="Picture 13">
            <a:extLst>
              <a:ext uri="{FF2B5EF4-FFF2-40B4-BE49-F238E27FC236}">
                <a16:creationId xmlns:a16="http://schemas.microsoft.com/office/drawing/2014/main" id="{4374BC90-C526-EB43-92E8-9CA3E9C60A2C}"/>
              </a:ext>
            </a:extLst>
          </p:cNvPr>
          <p:cNvPicPr>
            <a:picLocks noChangeAspect="1"/>
          </p:cNvPicPr>
          <p:nvPr/>
        </p:nvPicPr>
        <p:blipFill rotWithShape="1">
          <a:blip r:embed="rId7"/>
          <a:srcRect l="51000" t="29470" r="19666" b="47409"/>
          <a:stretch/>
        </p:blipFill>
        <p:spPr>
          <a:xfrm rot="5400000">
            <a:off x="4234992" y="5427717"/>
            <a:ext cx="1189760" cy="703324"/>
          </a:xfrm>
          <a:prstGeom prst="rect">
            <a:avLst/>
          </a:prstGeom>
        </p:spPr>
      </p:pic>
      <p:pic>
        <p:nvPicPr>
          <p:cNvPr id="15" name="Picture 14">
            <a:extLst>
              <a:ext uri="{FF2B5EF4-FFF2-40B4-BE49-F238E27FC236}">
                <a16:creationId xmlns:a16="http://schemas.microsoft.com/office/drawing/2014/main" id="{9F97C22D-0126-1F4F-9DCB-1C1FDB145C22}"/>
              </a:ext>
            </a:extLst>
          </p:cNvPr>
          <p:cNvPicPr>
            <a:picLocks noChangeAspect="1"/>
          </p:cNvPicPr>
          <p:nvPr/>
        </p:nvPicPr>
        <p:blipFill rotWithShape="1">
          <a:blip r:embed="rId8"/>
          <a:srcRect l="21015" t="14017" r="16032" b="15897"/>
          <a:stretch/>
        </p:blipFill>
        <p:spPr>
          <a:xfrm>
            <a:off x="5685173" y="5184499"/>
            <a:ext cx="989532" cy="1189760"/>
          </a:xfrm>
          <a:prstGeom prst="rect">
            <a:avLst/>
          </a:prstGeom>
        </p:spPr>
      </p:pic>
      <p:pic>
        <p:nvPicPr>
          <p:cNvPr id="17" name="Picture 16">
            <a:extLst>
              <a:ext uri="{FF2B5EF4-FFF2-40B4-BE49-F238E27FC236}">
                <a16:creationId xmlns:a16="http://schemas.microsoft.com/office/drawing/2014/main" id="{CDD011DC-C903-5641-B230-2F28A8E44A23}"/>
              </a:ext>
            </a:extLst>
          </p:cNvPr>
          <p:cNvPicPr>
            <a:picLocks noChangeAspect="1"/>
          </p:cNvPicPr>
          <p:nvPr/>
        </p:nvPicPr>
        <p:blipFill rotWithShape="1">
          <a:blip r:embed="rId9"/>
          <a:srcRect l="10120" r="10098"/>
          <a:stretch/>
        </p:blipFill>
        <p:spPr>
          <a:xfrm>
            <a:off x="7073448" y="5398242"/>
            <a:ext cx="1147042" cy="888782"/>
          </a:xfrm>
          <a:prstGeom prst="rect">
            <a:avLst/>
          </a:prstGeom>
        </p:spPr>
      </p:pic>
      <p:pic>
        <p:nvPicPr>
          <p:cNvPr id="19" name="Picture 18">
            <a:extLst>
              <a:ext uri="{FF2B5EF4-FFF2-40B4-BE49-F238E27FC236}">
                <a16:creationId xmlns:a16="http://schemas.microsoft.com/office/drawing/2014/main" id="{4893720C-C1D6-6847-B2A3-460D0D8FDEAA}"/>
              </a:ext>
            </a:extLst>
          </p:cNvPr>
          <p:cNvPicPr>
            <a:picLocks noChangeAspect="1"/>
          </p:cNvPicPr>
          <p:nvPr/>
        </p:nvPicPr>
        <p:blipFill rotWithShape="1">
          <a:blip r:embed="rId10"/>
          <a:srcRect l="64891"/>
          <a:stretch/>
        </p:blipFill>
        <p:spPr>
          <a:xfrm>
            <a:off x="8598902" y="4775337"/>
            <a:ext cx="673479" cy="1623632"/>
          </a:xfrm>
          <a:prstGeom prst="rect">
            <a:avLst/>
          </a:prstGeom>
        </p:spPr>
      </p:pic>
      <p:grpSp>
        <p:nvGrpSpPr>
          <p:cNvPr id="28" name="Group 27">
            <a:extLst>
              <a:ext uri="{FF2B5EF4-FFF2-40B4-BE49-F238E27FC236}">
                <a16:creationId xmlns:a16="http://schemas.microsoft.com/office/drawing/2014/main" id="{53A33C63-AF1A-C740-A8AA-84E693CB65BB}"/>
              </a:ext>
            </a:extLst>
          </p:cNvPr>
          <p:cNvGrpSpPr/>
          <p:nvPr/>
        </p:nvGrpSpPr>
        <p:grpSpPr>
          <a:xfrm>
            <a:off x="9913000" y="4722164"/>
            <a:ext cx="1249787" cy="1564860"/>
            <a:chOff x="9971731" y="5060203"/>
            <a:chExt cx="1249787" cy="1564860"/>
          </a:xfrm>
        </p:grpSpPr>
        <p:pic>
          <p:nvPicPr>
            <p:cNvPr id="20" name="Picture 19">
              <a:extLst>
                <a:ext uri="{FF2B5EF4-FFF2-40B4-BE49-F238E27FC236}">
                  <a16:creationId xmlns:a16="http://schemas.microsoft.com/office/drawing/2014/main" id="{EB66F9AA-3D1A-2846-A46B-7B562B12EA18}"/>
                </a:ext>
              </a:extLst>
            </p:cNvPr>
            <p:cNvPicPr>
              <a:picLocks noChangeAspect="1"/>
            </p:cNvPicPr>
            <p:nvPr/>
          </p:nvPicPr>
          <p:blipFill rotWithShape="1">
            <a:blip r:embed="rId10"/>
            <a:srcRect l="64891"/>
            <a:stretch/>
          </p:blipFill>
          <p:spPr>
            <a:xfrm>
              <a:off x="9976967" y="5060203"/>
              <a:ext cx="324550" cy="782430"/>
            </a:xfrm>
            <a:prstGeom prst="rect">
              <a:avLst/>
            </a:prstGeom>
          </p:spPr>
        </p:pic>
        <p:pic>
          <p:nvPicPr>
            <p:cNvPr id="21" name="Picture 20">
              <a:extLst>
                <a:ext uri="{FF2B5EF4-FFF2-40B4-BE49-F238E27FC236}">
                  <a16:creationId xmlns:a16="http://schemas.microsoft.com/office/drawing/2014/main" id="{834FF891-67CB-AE4F-8004-DFF26A24FE4C}"/>
                </a:ext>
              </a:extLst>
            </p:cNvPr>
            <p:cNvPicPr>
              <a:picLocks noChangeAspect="1"/>
            </p:cNvPicPr>
            <p:nvPr/>
          </p:nvPicPr>
          <p:blipFill rotWithShape="1">
            <a:blip r:embed="rId10"/>
            <a:srcRect l="64891"/>
            <a:stretch/>
          </p:blipFill>
          <p:spPr>
            <a:xfrm>
              <a:off x="10301517" y="5060203"/>
              <a:ext cx="324550" cy="782430"/>
            </a:xfrm>
            <a:prstGeom prst="rect">
              <a:avLst/>
            </a:prstGeom>
          </p:spPr>
        </p:pic>
        <p:pic>
          <p:nvPicPr>
            <p:cNvPr id="22" name="Picture 21">
              <a:extLst>
                <a:ext uri="{FF2B5EF4-FFF2-40B4-BE49-F238E27FC236}">
                  <a16:creationId xmlns:a16="http://schemas.microsoft.com/office/drawing/2014/main" id="{6333DF63-1811-CE46-B2AD-7A3E95DEA163}"/>
                </a:ext>
              </a:extLst>
            </p:cNvPr>
            <p:cNvPicPr>
              <a:picLocks noChangeAspect="1"/>
            </p:cNvPicPr>
            <p:nvPr/>
          </p:nvPicPr>
          <p:blipFill rotWithShape="1">
            <a:blip r:embed="rId10"/>
            <a:srcRect l="64891"/>
            <a:stretch/>
          </p:blipFill>
          <p:spPr>
            <a:xfrm>
              <a:off x="10605412" y="5060203"/>
              <a:ext cx="324550" cy="782430"/>
            </a:xfrm>
            <a:prstGeom prst="rect">
              <a:avLst/>
            </a:prstGeom>
          </p:spPr>
        </p:pic>
        <p:pic>
          <p:nvPicPr>
            <p:cNvPr id="23" name="Picture 22">
              <a:extLst>
                <a:ext uri="{FF2B5EF4-FFF2-40B4-BE49-F238E27FC236}">
                  <a16:creationId xmlns:a16="http://schemas.microsoft.com/office/drawing/2014/main" id="{13E30977-F021-DE4D-9797-CDFE1E4A29A3}"/>
                </a:ext>
              </a:extLst>
            </p:cNvPr>
            <p:cNvPicPr>
              <a:picLocks noChangeAspect="1"/>
            </p:cNvPicPr>
            <p:nvPr/>
          </p:nvPicPr>
          <p:blipFill rotWithShape="1">
            <a:blip r:embed="rId10"/>
            <a:srcRect l="64891"/>
            <a:stretch/>
          </p:blipFill>
          <p:spPr>
            <a:xfrm>
              <a:off x="10896968" y="5060203"/>
              <a:ext cx="324550" cy="782430"/>
            </a:xfrm>
            <a:prstGeom prst="rect">
              <a:avLst/>
            </a:prstGeom>
          </p:spPr>
        </p:pic>
        <p:pic>
          <p:nvPicPr>
            <p:cNvPr id="24" name="Picture 23">
              <a:extLst>
                <a:ext uri="{FF2B5EF4-FFF2-40B4-BE49-F238E27FC236}">
                  <a16:creationId xmlns:a16="http://schemas.microsoft.com/office/drawing/2014/main" id="{4C765F72-993B-BF4E-80C3-B516920B9D90}"/>
                </a:ext>
              </a:extLst>
            </p:cNvPr>
            <p:cNvPicPr>
              <a:picLocks noChangeAspect="1"/>
            </p:cNvPicPr>
            <p:nvPr/>
          </p:nvPicPr>
          <p:blipFill rotWithShape="1">
            <a:blip r:embed="rId10"/>
            <a:srcRect l="64891"/>
            <a:stretch/>
          </p:blipFill>
          <p:spPr>
            <a:xfrm>
              <a:off x="9971731" y="5842633"/>
              <a:ext cx="324550" cy="782430"/>
            </a:xfrm>
            <a:prstGeom prst="rect">
              <a:avLst/>
            </a:prstGeom>
          </p:spPr>
        </p:pic>
        <p:pic>
          <p:nvPicPr>
            <p:cNvPr id="25" name="Picture 24">
              <a:extLst>
                <a:ext uri="{FF2B5EF4-FFF2-40B4-BE49-F238E27FC236}">
                  <a16:creationId xmlns:a16="http://schemas.microsoft.com/office/drawing/2014/main" id="{3B455332-F297-BA42-8CE8-9CD4C3561292}"/>
                </a:ext>
              </a:extLst>
            </p:cNvPr>
            <p:cNvPicPr>
              <a:picLocks noChangeAspect="1"/>
            </p:cNvPicPr>
            <p:nvPr/>
          </p:nvPicPr>
          <p:blipFill rotWithShape="1">
            <a:blip r:embed="rId10"/>
            <a:srcRect l="64891"/>
            <a:stretch/>
          </p:blipFill>
          <p:spPr>
            <a:xfrm>
              <a:off x="10296281" y="5842633"/>
              <a:ext cx="324550" cy="782430"/>
            </a:xfrm>
            <a:prstGeom prst="rect">
              <a:avLst/>
            </a:prstGeom>
          </p:spPr>
        </p:pic>
        <p:pic>
          <p:nvPicPr>
            <p:cNvPr id="26" name="Picture 25">
              <a:extLst>
                <a:ext uri="{FF2B5EF4-FFF2-40B4-BE49-F238E27FC236}">
                  <a16:creationId xmlns:a16="http://schemas.microsoft.com/office/drawing/2014/main" id="{3631E9FE-B8F7-7941-B73F-64815AB89A26}"/>
                </a:ext>
              </a:extLst>
            </p:cNvPr>
            <p:cNvPicPr>
              <a:picLocks noChangeAspect="1"/>
            </p:cNvPicPr>
            <p:nvPr/>
          </p:nvPicPr>
          <p:blipFill rotWithShape="1">
            <a:blip r:embed="rId10"/>
            <a:srcRect l="64891"/>
            <a:stretch/>
          </p:blipFill>
          <p:spPr>
            <a:xfrm>
              <a:off x="10600176" y="5842633"/>
              <a:ext cx="324550" cy="782430"/>
            </a:xfrm>
            <a:prstGeom prst="rect">
              <a:avLst/>
            </a:prstGeom>
          </p:spPr>
        </p:pic>
        <p:pic>
          <p:nvPicPr>
            <p:cNvPr id="27" name="Picture 26">
              <a:extLst>
                <a:ext uri="{FF2B5EF4-FFF2-40B4-BE49-F238E27FC236}">
                  <a16:creationId xmlns:a16="http://schemas.microsoft.com/office/drawing/2014/main" id="{11578F05-0442-8A4D-A616-5B5D8F1C7B73}"/>
                </a:ext>
              </a:extLst>
            </p:cNvPr>
            <p:cNvPicPr>
              <a:picLocks noChangeAspect="1"/>
            </p:cNvPicPr>
            <p:nvPr/>
          </p:nvPicPr>
          <p:blipFill rotWithShape="1">
            <a:blip r:embed="rId10"/>
            <a:srcRect l="64891"/>
            <a:stretch/>
          </p:blipFill>
          <p:spPr>
            <a:xfrm>
              <a:off x="10891732" y="5842633"/>
              <a:ext cx="324550" cy="782430"/>
            </a:xfrm>
            <a:prstGeom prst="rect">
              <a:avLst/>
            </a:prstGeom>
          </p:spPr>
        </p:pic>
      </p:grpSp>
      <p:cxnSp>
        <p:nvCxnSpPr>
          <p:cNvPr id="30" name="Straight Arrow Connector 29">
            <a:extLst>
              <a:ext uri="{FF2B5EF4-FFF2-40B4-BE49-F238E27FC236}">
                <a16:creationId xmlns:a16="http://schemas.microsoft.com/office/drawing/2014/main" id="{9665533A-3893-4740-AED7-95B0B2613435}"/>
              </a:ext>
            </a:extLst>
          </p:cNvPr>
          <p:cNvCxnSpPr/>
          <p:nvPr/>
        </p:nvCxnSpPr>
        <p:spPr>
          <a:xfrm>
            <a:off x="1488831" y="5878731"/>
            <a:ext cx="2930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C0EA0B-2ED5-A343-9462-7EAFFF380F99}"/>
              </a:ext>
            </a:extLst>
          </p:cNvPr>
          <p:cNvCxnSpPr/>
          <p:nvPr/>
        </p:nvCxnSpPr>
        <p:spPr>
          <a:xfrm>
            <a:off x="2718486" y="5878731"/>
            <a:ext cx="2930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C162C6-4EB8-084C-957B-85387A778EB8}"/>
              </a:ext>
            </a:extLst>
          </p:cNvPr>
          <p:cNvCxnSpPr/>
          <p:nvPr/>
        </p:nvCxnSpPr>
        <p:spPr>
          <a:xfrm>
            <a:off x="4103826" y="5878731"/>
            <a:ext cx="2930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1F37B40-8694-2745-93F6-A8F0E21B68A6}"/>
              </a:ext>
            </a:extLst>
          </p:cNvPr>
          <p:cNvCxnSpPr/>
          <p:nvPr/>
        </p:nvCxnSpPr>
        <p:spPr>
          <a:xfrm>
            <a:off x="5333481" y="5878731"/>
            <a:ext cx="2930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AD6144-3485-9C41-A9E0-A5AFB44C6E43}"/>
              </a:ext>
            </a:extLst>
          </p:cNvPr>
          <p:cNvCxnSpPr/>
          <p:nvPr/>
        </p:nvCxnSpPr>
        <p:spPr>
          <a:xfrm>
            <a:off x="6730387" y="5852550"/>
            <a:ext cx="2930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6007FB-6474-6F4F-87CD-619AE2D4C2D4}"/>
              </a:ext>
            </a:extLst>
          </p:cNvPr>
          <p:cNvCxnSpPr/>
          <p:nvPr/>
        </p:nvCxnSpPr>
        <p:spPr>
          <a:xfrm>
            <a:off x="8276171" y="5878731"/>
            <a:ext cx="2930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CE9685-99CF-7C42-B9ED-D60B39E4FE5C}"/>
              </a:ext>
            </a:extLst>
          </p:cNvPr>
          <p:cNvCxnSpPr/>
          <p:nvPr/>
        </p:nvCxnSpPr>
        <p:spPr>
          <a:xfrm>
            <a:off x="9530540" y="5878731"/>
            <a:ext cx="2930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Date Placeholder 3">
            <a:extLst>
              <a:ext uri="{FF2B5EF4-FFF2-40B4-BE49-F238E27FC236}">
                <a16:creationId xmlns:a16="http://schemas.microsoft.com/office/drawing/2014/main" id="{CC2310FA-4E15-894C-AA3C-D9A1F0B7B9F5}"/>
              </a:ext>
            </a:extLst>
          </p:cNvPr>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37" name="Slide Number Placeholder 4">
            <a:extLst>
              <a:ext uri="{FF2B5EF4-FFF2-40B4-BE49-F238E27FC236}">
                <a16:creationId xmlns:a16="http://schemas.microsoft.com/office/drawing/2014/main" id="{68214CB1-9A59-6A40-B5DE-DFE6B9FAC4A8}"/>
              </a:ext>
            </a:extLst>
          </p:cNvPr>
          <p:cNvSpPr>
            <a:spLocks noGrp="1"/>
          </p:cNvSpPr>
          <p:nvPr>
            <p:ph type="sldNum" sz="quarter" idx="12"/>
          </p:nvPr>
        </p:nvSpPr>
        <p:spPr>
          <a:xfrm>
            <a:off x="5851236" y="6492873"/>
            <a:ext cx="489528" cy="365125"/>
          </a:xfrm>
        </p:spPr>
        <p:txBody>
          <a:bodyPr/>
          <a:lstStyle/>
          <a:p>
            <a:fld id="{A689C0C2-2628-4BC7-B4EC-5968BF3255A3}" type="slidenum">
              <a:rPr lang="en-US" smtClean="0"/>
              <a:pPr/>
              <a:t>10</a:t>
            </a:fld>
            <a:endParaRPr lang="en-US"/>
          </a:p>
        </p:txBody>
      </p:sp>
    </p:spTree>
    <p:extLst>
      <p:ext uri="{BB962C8B-B14F-4D97-AF65-F5344CB8AC3E}">
        <p14:creationId xmlns:p14="http://schemas.microsoft.com/office/powerpoint/2010/main" val="115921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D24F-029B-8449-8E89-7A3ACADEB72C}"/>
              </a:ext>
            </a:extLst>
          </p:cNvPr>
          <p:cNvSpPr>
            <a:spLocks noGrp="1"/>
          </p:cNvSpPr>
          <p:nvPr>
            <p:ph type="title"/>
          </p:nvPr>
        </p:nvSpPr>
        <p:spPr/>
        <p:txBody>
          <a:bodyPr/>
          <a:lstStyle/>
          <a:p>
            <a:r>
              <a:rPr lang="en-US" dirty="0"/>
              <a:t>What do we mean by “multi-modal”?</a:t>
            </a:r>
          </a:p>
        </p:txBody>
      </p:sp>
      <p:pic>
        <p:nvPicPr>
          <p:cNvPr id="4" name="Picture 3">
            <a:extLst>
              <a:ext uri="{FF2B5EF4-FFF2-40B4-BE49-F238E27FC236}">
                <a16:creationId xmlns:a16="http://schemas.microsoft.com/office/drawing/2014/main" id="{FFD6C9CA-BEA3-7640-AD96-8600BE2377FF}"/>
              </a:ext>
            </a:extLst>
          </p:cNvPr>
          <p:cNvPicPr>
            <a:picLocks noChangeAspect="1"/>
          </p:cNvPicPr>
          <p:nvPr/>
        </p:nvPicPr>
        <p:blipFill>
          <a:blip r:embed="rId3"/>
          <a:stretch>
            <a:fillRect/>
          </a:stretch>
        </p:blipFill>
        <p:spPr>
          <a:xfrm>
            <a:off x="0" y="1937726"/>
            <a:ext cx="3175000" cy="2349500"/>
          </a:xfrm>
          <a:prstGeom prst="rect">
            <a:avLst/>
          </a:prstGeom>
        </p:spPr>
      </p:pic>
      <p:pic>
        <p:nvPicPr>
          <p:cNvPr id="5" name="Picture 4">
            <a:extLst>
              <a:ext uri="{FF2B5EF4-FFF2-40B4-BE49-F238E27FC236}">
                <a16:creationId xmlns:a16="http://schemas.microsoft.com/office/drawing/2014/main" id="{834F6C85-6DB9-134E-A3B2-89A94CCD7D0C}"/>
              </a:ext>
            </a:extLst>
          </p:cNvPr>
          <p:cNvPicPr>
            <a:picLocks noChangeAspect="1"/>
          </p:cNvPicPr>
          <p:nvPr/>
        </p:nvPicPr>
        <p:blipFill>
          <a:blip r:embed="rId4"/>
          <a:stretch>
            <a:fillRect/>
          </a:stretch>
        </p:blipFill>
        <p:spPr>
          <a:xfrm>
            <a:off x="9808087" y="2366840"/>
            <a:ext cx="2124319" cy="2124319"/>
          </a:xfrm>
          <a:prstGeom prst="rect">
            <a:avLst/>
          </a:prstGeom>
        </p:spPr>
      </p:pic>
      <p:pic>
        <p:nvPicPr>
          <p:cNvPr id="6" name="Picture 5">
            <a:extLst>
              <a:ext uri="{FF2B5EF4-FFF2-40B4-BE49-F238E27FC236}">
                <a16:creationId xmlns:a16="http://schemas.microsoft.com/office/drawing/2014/main" id="{D4BD383A-2672-DA43-BD2E-4A974B495F92}"/>
              </a:ext>
            </a:extLst>
          </p:cNvPr>
          <p:cNvPicPr>
            <a:picLocks noChangeAspect="1"/>
          </p:cNvPicPr>
          <p:nvPr/>
        </p:nvPicPr>
        <p:blipFill>
          <a:blip r:embed="rId5"/>
          <a:stretch>
            <a:fillRect/>
          </a:stretch>
        </p:blipFill>
        <p:spPr>
          <a:xfrm>
            <a:off x="8514862" y="4374997"/>
            <a:ext cx="1590431" cy="1590431"/>
          </a:xfrm>
          <a:prstGeom prst="rect">
            <a:avLst/>
          </a:prstGeom>
        </p:spPr>
      </p:pic>
      <p:pic>
        <p:nvPicPr>
          <p:cNvPr id="8" name="Picture 7">
            <a:extLst>
              <a:ext uri="{FF2B5EF4-FFF2-40B4-BE49-F238E27FC236}">
                <a16:creationId xmlns:a16="http://schemas.microsoft.com/office/drawing/2014/main" id="{FE25864C-28C5-AE49-AE04-6593ED7A72D2}"/>
              </a:ext>
            </a:extLst>
          </p:cNvPr>
          <p:cNvPicPr>
            <a:picLocks noChangeAspect="1"/>
          </p:cNvPicPr>
          <p:nvPr/>
        </p:nvPicPr>
        <p:blipFill>
          <a:blip r:embed="rId6"/>
          <a:stretch>
            <a:fillRect/>
          </a:stretch>
        </p:blipFill>
        <p:spPr>
          <a:xfrm>
            <a:off x="3643331" y="3842921"/>
            <a:ext cx="2094682" cy="2336062"/>
          </a:xfrm>
          <a:prstGeom prst="rect">
            <a:avLst/>
          </a:prstGeom>
        </p:spPr>
      </p:pic>
      <p:pic>
        <p:nvPicPr>
          <p:cNvPr id="9" name="Picture 8">
            <a:extLst>
              <a:ext uri="{FF2B5EF4-FFF2-40B4-BE49-F238E27FC236}">
                <a16:creationId xmlns:a16="http://schemas.microsoft.com/office/drawing/2014/main" id="{B5F8EEFD-8CDF-E64B-89B8-CEA472E5B5F4}"/>
              </a:ext>
            </a:extLst>
          </p:cNvPr>
          <p:cNvPicPr>
            <a:picLocks noChangeAspect="1"/>
          </p:cNvPicPr>
          <p:nvPr/>
        </p:nvPicPr>
        <p:blipFill>
          <a:blip r:embed="rId7"/>
          <a:stretch>
            <a:fillRect/>
          </a:stretch>
        </p:blipFill>
        <p:spPr>
          <a:xfrm>
            <a:off x="1443897" y="4374997"/>
            <a:ext cx="1905000" cy="1143000"/>
          </a:xfrm>
          <a:prstGeom prst="rect">
            <a:avLst/>
          </a:prstGeom>
        </p:spPr>
      </p:pic>
      <p:sp>
        <p:nvSpPr>
          <p:cNvPr id="10" name="TextBox 9">
            <a:extLst>
              <a:ext uri="{FF2B5EF4-FFF2-40B4-BE49-F238E27FC236}">
                <a16:creationId xmlns:a16="http://schemas.microsoft.com/office/drawing/2014/main" id="{609AF3B8-C931-974D-87A2-0D36BA5694CD}"/>
              </a:ext>
            </a:extLst>
          </p:cNvPr>
          <p:cNvSpPr txBox="1"/>
          <p:nvPr/>
        </p:nvSpPr>
        <p:spPr>
          <a:xfrm>
            <a:off x="2761501" y="2514572"/>
            <a:ext cx="7214837" cy="830997"/>
          </a:xfrm>
          <a:prstGeom prst="rect">
            <a:avLst/>
          </a:prstGeom>
          <a:noFill/>
        </p:spPr>
        <p:txBody>
          <a:bodyPr wrap="square" rtlCol="0">
            <a:spAutoFit/>
          </a:bodyPr>
          <a:lstStyle/>
          <a:p>
            <a:pPr algn="ctr"/>
            <a:r>
              <a:rPr lang="en-US" sz="2400" dirty="0">
                <a:solidFill>
                  <a:srgbClr val="FF0000"/>
                </a:solidFill>
              </a:rPr>
              <a:t>Multiple measurement modalities that generate the data we are using</a:t>
            </a:r>
          </a:p>
        </p:txBody>
      </p:sp>
      <p:pic>
        <p:nvPicPr>
          <p:cNvPr id="11" name="Picture 10">
            <a:extLst>
              <a:ext uri="{FF2B5EF4-FFF2-40B4-BE49-F238E27FC236}">
                <a16:creationId xmlns:a16="http://schemas.microsoft.com/office/drawing/2014/main" id="{2937A31E-69D3-814A-B4EF-2C8F2287CF30}"/>
              </a:ext>
            </a:extLst>
          </p:cNvPr>
          <p:cNvPicPr>
            <a:picLocks noChangeAspect="1"/>
          </p:cNvPicPr>
          <p:nvPr/>
        </p:nvPicPr>
        <p:blipFill>
          <a:blip r:embed="rId8"/>
          <a:stretch>
            <a:fillRect/>
          </a:stretch>
        </p:blipFill>
        <p:spPr>
          <a:xfrm>
            <a:off x="6032447" y="4598712"/>
            <a:ext cx="1717461" cy="1143000"/>
          </a:xfrm>
          <a:prstGeom prst="rect">
            <a:avLst/>
          </a:prstGeom>
        </p:spPr>
      </p:pic>
      <p:sp>
        <p:nvSpPr>
          <p:cNvPr id="12" name="Date Placeholder 3">
            <a:extLst>
              <a:ext uri="{FF2B5EF4-FFF2-40B4-BE49-F238E27FC236}">
                <a16:creationId xmlns:a16="http://schemas.microsoft.com/office/drawing/2014/main" id="{E307FACC-EA22-924B-BACA-A544A6861D70}"/>
              </a:ext>
            </a:extLst>
          </p:cNvPr>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13" name="Slide Number Placeholder 4">
            <a:extLst>
              <a:ext uri="{FF2B5EF4-FFF2-40B4-BE49-F238E27FC236}">
                <a16:creationId xmlns:a16="http://schemas.microsoft.com/office/drawing/2014/main" id="{15FAB1CF-1FDA-514E-BC84-BBBAC3337CFB}"/>
              </a:ext>
            </a:extLst>
          </p:cNvPr>
          <p:cNvSpPr>
            <a:spLocks noGrp="1"/>
          </p:cNvSpPr>
          <p:nvPr>
            <p:ph type="sldNum" sz="quarter" idx="12"/>
          </p:nvPr>
        </p:nvSpPr>
        <p:spPr>
          <a:xfrm>
            <a:off x="5851236" y="6492873"/>
            <a:ext cx="489528" cy="365125"/>
          </a:xfrm>
        </p:spPr>
        <p:txBody>
          <a:bodyPr/>
          <a:lstStyle/>
          <a:p>
            <a:fld id="{A689C0C2-2628-4BC7-B4EC-5968BF3255A3}" type="slidenum">
              <a:rPr lang="en-US" smtClean="0"/>
              <a:pPr/>
              <a:t>11</a:t>
            </a:fld>
            <a:endParaRPr lang="en-US"/>
          </a:p>
        </p:txBody>
      </p:sp>
    </p:spTree>
    <p:extLst>
      <p:ext uri="{BB962C8B-B14F-4D97-AF65-F5344CB8AC3E}">
        <p14:creationId xmlns:p14="http://schemas.microsoft.com/office/powerpoint/2010/main" val="425572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2E47-F102-C1B0-19FF-EF13A52C9D1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BCE953-C102-A514-AE25-F828BF2B34DE}"/>
              </a:ext>
            </a:extLst>
          </p:cNvPr>
          <p:cNvSpPr>
            <a:spLocks noGrp="1"/>
          </p:cNvSpPr>
          <p:nvPr>
            <p:ph type="subTitle" idx="1"/>
          </p:nvPr>
        </p:nvSpPr>
        <p:spPr/>
        <p:txBody>
          <a:bodyPr/>
          <a:lstStyle/>
          <a:p>
            <a:endParaRPr lang="en-US"/>
          </a:p>
        </p:txBody>
      </p:sp>
      <p:pic>
        <p:nvPicPr>
          <p:cNvPr id="5" name="slide.url=https://www.polleverywhere.com/multiple_choice_polls/8TQIfDi6muNwBYY2w9yv0?state=opened&amp;flow=Default&amp;onscreen=persist">
            <a:extLst>
              <a:ext uri="{FF2B5EF4-FFF2-40B4-BE49-F238E27FC236}">
                <a16:creationId xmlns:a16="http://schemas.microsoft.com/office/drawing/2014/main" id="{4E9D2288-87BE-04D8-2DAD-469843109EB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4866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Introduction Continued</a:t>
            </a:r>
          </a:p>
        </p:txBody>
      </p:sp>
      <p:sp>
        <p:nvSpPr>
          <p:cNvPr id="3" name="Content Placeholder 2"/>
          <p:cNvSpPr>
            <a:spLocks noGrp="1"/>
          </p:cNvSpPr>
          <p:nvPr>
            <p:ph idx="1"/>
          </p:nvPr>
        </p:nvSpPr>
        <p:spPr>
          <a:xfrm>
            <a:off x="838200" y="1312315"/>
            <a:ext cx="10515600" cy="4351338"/>
          </a:xfrm>
        </p:spPr>
        <p:txBody>
          <a:bodyPr>
            <a:normAutofit/>
          </a:bodyPr>
          <a:lstStyle/>
          <a:p>
            <a:pPr marL="0" indent="0">
              <a:buNone/>
            </a:pPr>
            <a:endParaRPr lang="en-US" dirty="0"/>
          </a:p>
          <a:p>
            <a:r>
              <a:rPr lang="en-US" dirty="0"/>
              <a:t>Review of basic principles: data mining, exploratory data analysis, statistics</a:t>
            </a:r>
          </a:p>
          <a:p>
            <a:pPr marL="0" indent="0">
              <a:buNone/>
            </a:pPr>
            <a:endParaRPr lang="en-US" dirty="0"/>
          </a:p>
          <a:p>
            <a:r>
              <a:rPr lang="en-US" dirty="0"/>
              <a:t>Introduction to supervised and unsupervised machine learning and model evaluation and selection methods</a:t>
            </a:r>
          </a:p>
          <a:p>
            <a:endParaRPr lang="en-US" dirty="0"/>
          </a:p>
        </p:txBody>
      </p:sp>
      <p:sp>
        <p:nvSpPr>
          <p:cNvPr id="4" name="Date Placeholder 3"/>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5" name="Slide Number Placeholder 4"/>
          <p:cNvSpPr>
            <a:spLocks noGrp="1"/>
          </p:cNvSpPr>
          <p:nvPr>
            <p:ph type="sldNum" sz="quarter" idx="12"/>
          </p:nvPr>
        </p:nvSpPr>
        <p:spPr/>
        <p:txBody>
          <a:bodyPr/>
          <a:lstStyle/>
          <a:p>
            <a:fld id="{A689C0C2-2628-4BC7-B4EC-5968BF3255A3}" type="slidenum">
              <a:rPr lang="en-US" smtClean="0"/>
              <a:pPr/>
              <a:t>13</a:t>
            </a:fld>
            <a:endParaRPr lang="en-US"/>
          </a:p>
        </p:txBody>
      </p:sp>
    </p:spTree>
    <p:extLst>
      <p:ext uri="{BB962C8B-B14F-4D97-AF65-F5344CB8AC3E}">
        <p14:creationId xmlns:p14="http://schemas.microsoft.com/office/powerpoint/2010/main" val="33829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disclaimers</a:t>
            </a:r>
          </a:p>
        </p:txBody>
      </p:sp>
      <p:sp>
        <p:nvSpPr>
          <p:cNvPr id="3" name="Content Placeholder 2"/>
          <p:cNvSpPr>
            <a:spLocks noGrp="1"/>
          </p:cNvSpPr>
          <p:nvPr>
            <p:ph idx="1"/>
          </p:nvPr>
        </p:nvSpPr>
        <p:spPr>
          <a:xfrm>
            <a:off x="1012275" y="1567378"/>
            <a:ext cx="10167451" cy="4351338"/>
          </a:xfrm>
        </p:spPr>
        <p:txBody>
          <a:bodyPr>
            <a:normAutofit lnSpcReduction="10000"/>
          </a:bodyPr>
          <a:lstStyle/>
          <a:p>
            <a:r>
              <a:rPr lang="en-US" dirty="0"/>
              <a:t>This course is being taught in flexible format that may be in person, become hybrid, or become remote, depending on the nature of the ongoing pandemic</a:t>
            </a:r>
          </a:p>
          <a:p>
            <a:pPr marL="0" indent="0">
              <a:buNone/>
            </a:pPr>
            <a:endParaRPr lang="en-US" dirty="0"/>
          </a:p>
          <a:p>
            <a:r>
              <a:rPr lang="en-US" dirty="0"/>
              <a:t>Students in this course have varying backgrounds on the subjects presented here</a:t>
            </a:r>
          </a:p>
          <a:p>
            <a:endParaRPr lang="en-US" dirty="0"/>
          </a:p>
          <a:p>
            <a:r>
              <a:rPr lang="en-US" dirty="0"/>
              <a:t>I value your flexibility and continued feedback! </a:t>
            </a:r>
          </a:p>
        </p:txBody>
      </p:sp>
      <p:sp>
        <p:nvSpPr>
          <p:cNvPr id="4" name="Date Placeholder 3"/>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5" name="Slide Number Placeholder 4"/>
          <p:cNvSpPr>
            <a:spLocks noGrp="1"/>
          </p:cNvSpPr>
          <p:nvPr>
            <p:ph type="sldNum" sz="quarter" idx="12"/>
          </p:nvPr>
        </p:nvSpPr>
        <p:spPr/>
        <p:txBody>
          <a:bodyPr/>
          <a:lstStyle/>
          <a:p>
            <a:fld id="{A689C0C2-2628-4BC7-B4EC-5968BF3255A3}" type="slidenum">
              <a:rPr lang="en-US" smtClean="0"/>
              <a:pPr/>
              <a:t>14</a:t>
            </a:fld>
            <a:endParaRPr lang="en-US"/>
          </a:p>
        </p:txBody>
      </p:sp>
    </p:spTree>
    <p:extLst>
      <p:ext uri="{BB962C8B-B14F-4D97-AF65-F5344CB8AC3E}">
        <p14:creationId xmlns:p14="http://schemas.microsoft.com/office/powerpoint/2010/main" val="1027983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F811-EB70-1C4A-B348-7141D37BE927}"/>
              </a:ext>
            </a:extLst>
          </p:cNvPr>
          <p:cNvSpPr>
            <a:spLocks noGrp="1"/>
          </p:cNvSpPr>
          <p:nvPr>
            <p:ph type="title"/>
          </p:nvPr>
        </p:nvSpPr>
        <p:spPr/>
        <p:txBody>
          <a:bodyPr/>
          <a:lstStyle/>
          <a:p>
            <a:r>
              <a:rPr lang="en-US" dirty="0"/>
              <a:t>I care about your success!</a:t>
            </a:r>
          </a:p>
        </p:txBody>
      </p:sp>
      <p:sp>
        <p:nvSpPr>
          <p:cNvPr id="3" name="Content Placeholder 2">
            <a:extLst>
              <a:ext uri="{FF2B5EF4-FFF2-40B4-BE49-F238E27FC236}">
                <a16:creationId xmlns:a16="http://schemas.microsoft.com/office/drawing/2014/main" id="{83023DA7-F283-5D46-B970-DBB75762E3AF}"/>
              </a:ext>
            </a:extLst>
          </p:cNvPr>
          <p:cNvSpPr>
            <a:spLocks noGrp="1"/>
          </p:cNvSpPr>
          <p:nvPr>
            <p:ph idx="1"/>
          </p:nvPr>
        </p:nvSpPr>
        <p:spPr/>
        <p:txBody>
          <a:bodyPr/>
          <a:lstStyle/>
          <a:p>
            <a:pPr marL="0" indent="0">
              <a:buNone/>
            </a:pPr>
            <a:endParaRPr lang="en-US" dirty="0"/>
          </a:p>
          <a:p>
            <a:r>
              <a:rPr lang="en-US" dirty="0"/>
              <a:t>We are learning together</a:t>
            </a:r>
          </a:p>
          <a:p>
            <a:endParaRPr lang="en-US" dirty="0"/>
          </a:p>
          <a:p>
            <a:r>
              <a:rPr lang="en-US" dirty="0"/>
              <a:t>Please keep me informed about what is working and what is not working for you</a:t>
            </a:r>
          </a:p>
          <a:p>
            <a:pPr lvl="1"/>
            <a:r>
              <a:rPr lang="en-US" dirty="0"/>
              <a:t>You can reach me after class, by email, or during my office hours.</a:t>
            </a:r>
          </a:p>
        </p:txBody>
      </p:sp>
      <p:sp>
        <p:nvSpPr>
          <p:cNvPr id="4" name="Date Placeholder 3">
            <a:extLst>
              <a:ext uri="{FF2B5EF4-FFF2-40B4-BE49-F238E27FC236}">
                <a16:creationId xmlns:a16="http://schemas.microsoft.com/office/drawing/2014/main" id="{66FCD656-88F2-7544-B0AD-36F4F3394029}"/>
              </a:ext>
            </a:extLst>
          </p:cNvPr>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5" name="Slide Number Placeholder 4">
            <a:extLst>
              <a:ext uri="{FF2B5EF4-FFF2-40B4-BE49-F238E27FC236}">
                <a16:creationId xmlns:a16="http://schemas.microsoft.com/office/drawing/2014/main" id="{AEED4344-51DD-CA4D-8AB2-2989F99B6DF2}"/>
              </a:ext>
            </a:extLst>
          </p:cNvPr>
          <p:cNvSpPr>
            <a:spLocks noGrp="1"/>
          </p:cNvSpPr>
          <p:nvPr>
            <p:ph type="sldNum" sz="quarter" idx="12"/>
          </p:nvPr>
        </p:nvSpPr>
        <p:spPr>
          <a:xfrm>
            <a:off x="5851236" y="6492873"/>
            <a:ext cx="489528" cy="365125"/>
          </a:xfrm>
        </p:spPr>
        <p:txBody>
          <a:bodyPr/>
          <a:lstStyle/>
          <a:p>
            <a:fld id="{A689C0C2-2628-4BC7-B4EC-5968BF3255A3}" type="slidenum">
              <a:rPr lang="en-US" smtClean="0"/>
              <a:pPr/>
              <a:t>15</a:t>
            </a:fld>
            <a:endParaRPr lang="en-US"/>
          </a:p>
        </p:txBody>
      </p:sp>
    </p:spTree>
    <p:extLst>
      <p:ext uri="{BB962C8B-B14F-4D97-AF65-F5344CB8AC3E}">
        <p14:creationId xmlns:p14="http://schemas.microsoft.com/office/powerpoint/2010/main" val="2550711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Learning Objectives</a:t>
            </a:r>
          </a:p>
        </p:txBody>
      </p:sp>
      <p:sp>
        <p:nvSpPr>
          <p:cNvPr id="3" name="Content Placeholder 2"/>
          <p:cNvSpPr>
            <a:spLocks noGrp="1"/>
          </p:cNvSpPr>
          <p:nvPr>
            <p:ph idx="1"/>
          </p:nvPr>
        </p:nvSpPr>
        <p:spPr/>
        <p:txBody>
          <a:bodyPr>
            <a:noAutofit/>
          </a:bodyPr>
          <a:lstStyle/>
          <a:p>
            <a:pPr marL="514350" lvl="0" indent="-514350">
              <a:buFont typeface="+mj-lt"/>
              <a:buAutoNum type="arabicPeriod"/>
            </a:pPr>
            <a:r>
              <a:rPr lang="en-US" sz="2400" dirty="0"/>
              <a:t>Differentiate between multi-omics, wearable sensor, and electronic health records data types. Explain how each type of data is generated. Know databases where each type of data can be accessed.</a:t>
            </a:r>
          </a:p>
          <a:p>
            <a:pPr marL="514350" lvl="0" indent="-514350">
              <a:buFont typeface="+mj-lt"/>
              <a:buAutoNum type="arabicPeriod"/>
            </a:pPr>
            <a:r>
              <a:rPr lang="en-US" sz="2400" dirty="0"/>
              <a:t>Gain comfort with exploratory data analysis methods using R</a:t>
            </a:r>
          </a:p>
          <a:p>
            <a:pPr marL="514350" lvl="0" indent="-514350">
              <a:buFont typeface="+mj-lt"/>
              <a:buAutoNum type="arabicPeriod"/>
            </a:pPr>
            <a:r>
              <a:rPr lang="en-US" sz="2400" dirty="0"/>
              <a:t>Develop skills in reproducible computational and statistical research using </a:t>
            </a:r>
            <a:r>
              <a:rPr lang="en-US" sz="2400" dirty="0" err="1"/>
              <a:t>RMarkdown</a:t>
            </a:r>
            <a:endParaRPr lang="en-US" sz="2400" dirty="0"/>
          </a:p>
          <a:p>
            <a:pPr marL="514350" lvl="0" indent="-514350">
              <a:buFont typeface="+mj-lt"/>
              <a:buAutoNum type="arabicPeriod"/>
            </a:pPr>
            <a:r>
              <a:rPr lang="en-US" sz="2400" dirty="0"/>
              <a:t>Develop intuition for appropriate analytic methodology for specific types of scientific questions and biomedical data</a:t>
            </a:r>
          </a:p>
          <a:p>
            <a:pPr marL="514350" lvl="0" indent="-514350">
              <a:buFont typeface="+mj-lt"/>
              <a:buAutoNum type="arabicPeriod"/>
            </a:pPr>
            <a:r>
              <a:rPr lang="en-US" sz="2400" dirty="0"/>
              <a:t>Produce and interpret statistical models and results correctly, effectively, and in context, without relying on jargon.</a:t>
            </a:r>
          </a:p>
        </p:txBody>
      </p:sp>
      <p:sp>
        <p:nvSpPr>
          <p:cNvPr id="4" name="Date Placeholder 3"/>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5" name="Slide Number Placeholder 4"/>
          <p:cNvSpPr>
            <a:spLocks noGrp="1"/>
          </p:cNvSpPr>
          <p:nvPr>
            <p:ph type="sldNum" sz="quarter" idx="12"/>
          </p:nvPr>
        </p:nvSpPr>
        <p:spPr/>
        <p:txBody>
          <a:bodyPr/>
          <a:lstStyle/>
          <a:p>
            <a:fld id="{A689C0C2-2628-4BC7-B4EC-5968BF3255A3}" type="slidenum">
              <a:rPr lang="en-US" smtClean="0"/>
              <a:pPr/>
              <a:t>16</a:t>
            </a:fld>
            <a:endParaRPr lang="en-US"/>
          </a:p>
        </p:txBody>
      </p:sp>
    </p:spTree>
    <p:extLst>
      <p:ext uri="{BB962C8B-B14F-4D97-AF65-F5344CB8AC3E}">
        <p14:creationId xmlns:p14="http://schemas.microsoft.com/office/powerpoint/2010/main" val="186854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Details</a:t>
            </a:r>
          </a:p>
        </p:txBody>
      </p:sp>
      <p:sp>
        <p:nvSpPr>
          <p:cNvPr id="3" name="Content Placeholder 2"/>
          <p:cNvSpPr>
            <a:spLocks noGrp="1"/>
          </p:cNvSpPr>
          <p:nvPr>
            <p:ph idx="1"/>
          </p:nvPr>
        </p:nvSpPr>
        <p:spPr>
          <a:xfrm>
            <a:off x="453637" y="1752844"/>
            <a:ext cx="6096000" cy="4351338"/>
          </a:xfrm>
        </p:spPr>
        <p:txBody>
          <a:bodyPr>
            <a:normAutofit/>
          </a:bodyPr>
          <a:lstStyle/>
          <a:p>
            <a:pPr marL="0" indent="0">
              <a:lnSpc>
                <a:spcPct val="100000"/>
              </a:lnSpc>
              <a:spcBef>
                <a:spcPts val="0"/>
              </a:spcBef>
              <a:buNone/>
            </a:pPr>
            <a:r>
              <a:rPr lang="en-US" sz="2000" b="1" dirty="0"/>
              <a:t>Instructor:  </a:t>
            </a:r>
            <a:r>
              <a:rPr lang="en-US" sz="2000" dirty="0"/>
              <a:t>Dr. Jessilyn Dunn</a:t>
            </a:r>
            <a:br>
              <a:rPr lang="en-US" sz="2000" dirty="0"/>
            </a:br>
            <a:r>
              <a:rPr lang="en-US" sz="2000" b="1" dirty="0"/>
              <a:t>Email: </a:t>
            </a:r>
            <a:r>
              <a:rPr lang="en-US" sz="2000" u="sng" dirty="0">
                <a:hlinkClick r:id="rId3">
                  <a:extLst>
                    <a:ext uri="{A12FA001-AC4F-418D-AE19-62706E023703}">
                      <ahyp:hlinkClr xmlns:ahyp="http://schemas.microsoft.com/office/drawing/2018/hyperlinkcolor" val="tx"/>
                    </a:ext>
                  </a:extLst>
                </a:hlinkClick>
              </a:rPr>
              <a:t>jessilyn.dunn@duke.edu</a:t>
            </a:r>
            <a:endParaRPr lang="en-US" sz="2000" dirty="0"/>
          </a:p>
          <a:p>
            <a:pPr marL="0" indent="0">
              <a:buNone/>
            </a:pPr>
            <a:r>
              <a:rPr lang="en-US" sz="2000" b="1" dirty="0"/>
              <a:t>Office Hours: </a:t>
            </a:r>
            <a:r>
              <a:rPr lang="en-US" sz="2000" dirty="0"/>
              <a:t>10-11am Thursdays – Hock Location TBD; Current location: Wilkinson #448</a:t>
            </a:r>
          </a:p>
          <a:p>
            <a:pPr marL="0" indent="0">
              <a:lnSpc>
                <a:spcPct val="100000"/>
              </a:lnSpc>
              <a:spcBef>
                <a:spcPts val="0"/>
              </a:spcBef>
              <a:buNone/>
            </a:pPr>
            <a:endParaRPr lang="en-US" sz="2000" dirty="0"/>
          </a:p>
        </p:txBody>
      </p:sp>
      <p:sp>
        <p:nvSpPr>
          <p:cNvPr id="4" name="Date Placeholder 3"/>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5" name="Slide Number Placeholder 4"/>
          <p:cNvSpPr>
            <a:spLocks noGrp="1"/>
          </p:cNvSpPr>
          <p:nvPr>
            <p:ph type="sldNum" sz="quarter" idx="12"/>
          </p:nvPr>
        </p:nvSpPr>
        <p:spPr/>
        <p:txBody>
          <a:bodyPr/>
          <a:lstStyle/>
          <a:p>
            <a:fld id="{A689C0C2-2628-4BC7-B4EC-5968BF3255A3}" type="slidenum">
              <a:rPr lang="en-US" smtClean="0"/>
              <a:pPr/>
              <a:t>17</a:t>
            </a:fld>
            <a:endParaRPr lang="en-US"/>
          </a:p>
        </p:txBody>
      </p:sp>
      <p:sp>
        <p:nvSpPr>
          <p:cNvPr id="6" name="Rectangle 5">
            <a:extLst>
              <a:ext uri="{FF2B5EF4-FFF2-40B4-BE49-F238E27FC236}">
                <a16:creationId xmlns:a16="http://schemas.microsoft.com/office/drawing/2014/main" id="{742D2B2D-74F6-3045-9341-4D14133754E7}"/>
              </a:ext>
            </a:extLst>
          </p:cNvPr>
          <p:cNvSpPr/>
          <p:nvPr/>
        </p:nvSpPr>
        <p:spPr>
          <a:xfrm>
            <a:off x="7550534" y="1752844"/>
            <a:ext cx="4432200" cy="1569660"/>
          </a:xfrm>
          <a:prstGeom prst="rect">
            <a:avLst/>
          </a:prstGeom>
        </p:spPr>
        <p:txBody>
          <a:bodyPr wrap="square">
            <a:spAutoFit/>
          </a:bodyPr>
          <a:lstStyle/>
          <a:p>
            <a:r>
              <a:rPr lang="en-US" sz="2000" b="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TA: </a:t>
            </a:r>
            <a:r>
              <a:rPr lang="en-US"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Zachary Quinn</a:t>
            </a:r>
            <a:endParaRPr lang="en-US" sz="20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2000" b="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Email: </a:t>
            </a:r>
            <a:r>
              <a:rPr lang="en-US" b="0" i="0" u="sng" dirty="0">
                <a:solidFill>
                  <a:srgbClr val="1F9960"/>
                </a:solidFill>
                <a:effectLst/>
                <a:latin typeface="Calibri" panose="020F0502020204030204" pitchFamily="34" charset="0"/>
                <a:hlinkClick r:id="rId4" tooltip="mailto:zachary.quinn@duke.edu"/>
              </a:rPr>
              <a:t>zachary.quinn@duke.edu</a:t>
            </a:r>
            <a:br>
              <a:rPr lang="en-US" sz="2000" u="sng"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US" sz="2000" b="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Office Hours:  </a:t>
            </a:r>
            <a:r>
              <a:rPr lang="en-US"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TBD by Poll – online &amp; in-person to start</a:t>
            </a:r>
          </a:p>
          <a:p>
            <a:endParaRPr lang="en-US"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Rectangle 6">
            <a:extLst>
              <a:ext uri="{FF2B5EF4-FFF2-40B4-BE49-F238E27FC236}">
                <a16:creationId xmlns:a16="http://schemas.microsoft.com/office/drawing/2014/main" id="{6582BDCE-C9AB-394A-8E57-24AAD3CE46F5}"/>
              </a:ext>
            </a:extLst>
          </p:cNvPr>
          <p:cNvSpPr/>
          <p:nvPr/>
        </p:nvSpPr>
        <p:spPr>
          <a:xfrm>
            <a:off x="489651" y="3588133"/>
            <a:ext cx="10723170" cy="2585323"/>
          </a:xfrm>
          <a:prstGeom prst="rect">
            <a:avLst/>
          </a:prstGeom>
        </p:spPr>
        <p:txBody>
          <a:bodyPr wrap="square">
            <a:spAutoFit/>
          </a:bodyPr>
          <a:lstStyle/>
          <a:p>
            <a:r>
              <a:rPr lang="en-US"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Textbook:</a:t>
            </a:r>
            <a:r>
              <a:rPr lang="en-US"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An Introduction to Statistical Learning with Applications in R – James, Witten, Hastie, </a:t>
            </a:r>
            <a:r>
              <a:rPr lang="en-US"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Tibshirani</a:t>
            </a:r>
            <a:r>
              <a:rPr lang="en-US"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t>
            </a:r>
          </a:p>
          <a:p>
            <a:endParaRPr lang="en-US"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An electronic version of this text is available for free through the Duke library. Supplemental text: Elements of Statistical Learning - Hastie, </a:t>
            </a:r>
            <a:r>
              <a:rPr lang="en-US"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Tibshirani</a:t>
            </a:r>
            <a:r>
              <a:rPr lang="en-US"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Friedman.</a:t>
            </a:r>
          </a:p>
          <a:p>
            <a:endParaRPr lang="en-US"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Two optional supplemental textbooks: </a:t>
            </a:r>
            <a:r>
              <a:rPr lang="en-US"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Elements of Statistical Learning &amp; APM</a:t>
            </a:r>
          </a:p>
          <a:p>
            <a:endParaRPr lang="en-US"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Software:</a:t>
            </a:r>
            <a:r>
              <a:rPr lang="en-US"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The free computing language R will be used in in-class demos and homework assignments.</a:t>
            </a:r>
          </a:p>
        </p:txBody>
      </p:sp>
    </p:spTree>
    <p:extLst>
      <p:ext uri="{BB962C8B-B14F-4D97-AF65-F5344CB8AC3E}">
        <p14:creationId xmlns:p14="http://schemas.microsoft.com/office/powerpoint/2010/main" val="2965005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for today</a:t>
            </a:r>
          </a:p>
        </p:txBody>
      </p:sp>
      <p:sp>
        <p:nvSpPr>
          <p:cNvPr id="3" name="Content Placeholder 2"/>
          <p:cNvSpPr>
            <a:spLocks noGrp="1"/>
          </p:cNvSpPr>
          <p:nvPr>
            <p:ph idx="1"/>
          </p:nvPr>
        </p:nvSpPr>
        <p:spPr>
          <a:xfrm>
            <a:off x="838200" y="1690688"/>
            <a:ext cx="10515600" cy="4351338"/>
          </a:xfrm>
        </p:spPr>
        <p:txBody>
          <a:bodyPr>
            <a:normAutofit/>
          </a:bodyPr>
          <a:lstStyle/>
          <a:p>
            <a:pPr marL="514350" indent="-514350">
              <a:lnSpc>
                <a:spcPct val="150000"/>
              </a:lnSpc>
              <a:spcBef>
                <a:spcPts val="0"/>
              </a:spcBef>
              <a:buAutoNum type="arabicPeriod"/>
            </a:pPr>
            <a:r>
              <a:rPr lang="en-US" dirty="0"/>
              <a:t>Course Introduction</a:t>
            </a:r>
          </a:p>
          <a:p>
            <a:pPr marL="0" indent="0">
              <a:lnSpc>
                <a:spcPct val="150000"/>
              </a:lnSpc>
              <a:spcBef>
                <a:spcPts val="0"/>
              </a:spcBef>
              <a:buNone/>
            </a:pPr>
            <a:r>
              <a:rPr lang="en-US" dirty="0">
                <a:solidFill>
                  <a:srgbClr val="002060"/>
                </a:solidFill>
              </a:rPr>
              <a:t>2. Introduction to Data Science</a:t>
            </a:r>
            <a:br>
              <a:rPr lang="en-US" dirty="0"/>
            </a:br>
            <a:r>
              <a:rPr lang="en-US" dirty="0"/>
              <a:t>3. Syllabus </a:t>
            </a:r>
          </a:p>
          <a:p>
            <a:pPr marL="0" indent="0">
              <a:lnSpc>
                <a:spcPct val="150000"/>
              </a:lnSpc>
              <a:spcBef>
                <a:spcPts val="0"/>
              </a:spcBef>
              <a:buNone/>
            </a:pPr>
            <a:r>
              <a:rPr lang="en-US" dirty="0"/>
              <a:t>4. Honor Code</a:t>
            </a:r>
          </a:p>
          <a:p>
            <a:pPr marL="0" indent="0">
              <a:lnSpc>
                <a:spcPct val="150000"/>
              </a:lnSpc>
              <a:spcBef>
                <a:spcPts val="0"/>
              </a:spcBef>
              <a:buNone/>
            </a:pPr>
            <a:r>
              <a:rPr lang="en-US" dirty="0"/>
              <a:t>5. Getting to know each other</a:t>
            </a:r>
          </a:p>
          <a:p>
            <a:pPr marL="0" indent="0">
              <a:lnSpc>
                <a:spcPct val="150000"/>
              </a:lnSpc>
              <a:spcBef>
                <a:spcPts val="0"/>
              </a:spcBef>
              <a:buNone/>
            </a:pPr>
            <a:endParaRPr lang="en-US" dirty="0"/>
          </a:p>
          <a:p>
            <a:pPr marL="0" indent="0">
              <a:lnSpc>
                <a:spcPct val="150000"/>
              </a:lnSpc>
              <a:spcBef>
                <a:spcPts val="0"/>
              </a:spcBef>
              <a:buNone/>
            </a:pPr>
            <a:endParaRPr lang="en-US" dirty="0"/>
          </a:p>
          <a:p>
            <a:pPr marL="0" indent="0">
              <a:lnSpc>
                <a:spcPct val="150000"/>
              </a:lnSpc>
              <a:spcBef>
                <a:spcPts val="0"/>
              </a:spcBef>
              <a:buNone/>
            </a:pPr>
            <a:endParaRPr lang="en-US" dirty="0"/>
          </a:p>
        </p:txBody>
      </p:sp>
      <p:sp>
        <p:nvSpPr>
          <p:cNvPr id="5" name="Slide Number Placeholder 4"/>
          <p:cNvSpPr>
            <a:spLocks noGrp="1"/>
          </p:cNvSpPr>
          <p:nvPr>
            <p:ph type="sldNum" sz="quarter" idx="12"/>
          </p:nvPr>
        </p:nvSpPr>
        <p:spPr/>
        <p:txBody>
          <a:bodyPr/>
          <a:lstStyle/>
          <a:p>
            <a:fld id="{A689C0C2-2628-4BC7-B4EC-5968BF3255A3}" type="slidenum">
              <a:rPr lang="en-US" smtClean="0"/>
              <a:pPr/>
              <a:t>18</a:t>
            </a:fld>
            <a:endParaRPr lang="en-US"/>
          </a:p>
        </p:txBody>
      </p:sp>
    </p:spTree>
    <p:extLst>
      <p:ext uri="{BB962C8B-B14F-4D97-AF65-F5344CB8AC3E}">
        <p14:creationId xmlns:p14="http://schemas.microsoft.com/office/powerpoint/2010/main" val="3761020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4" name="Date Placeholder 3"/>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5" name="Slide Number Placeholder 4"/>
          <p:cNvSpPr>
            <a:spLocks noGrp="1"/>
          </p:cNvSpPr>
          <p:nvPr>
            <p:ph type="sldNum" sz="quarter" idx="12"/>
          </p:nvPr>
        </p:nvSpPr>
        <p:spPr/>
        <p:txBody>
          <a:bodyPr/>
          <a:lstStyle/>
          <a:p>
            <a:fld id="{A689C0C2-2628-4BC7-B4EC-5968BF3255A3}" type="slidenum">
              <a:rPr lang="en-US" smtClean="0"/>
              <a:pPr/>
              <a:t>19</a:t>
            </a:fld>
            <a:endParaRPr lang="en-US"/>
          </a:p>
        </p:txBody>
      </p:sp>
      <p:sp>
        <p:nvSpPr>
          <p:cNvPr id="15" name="TextBox 14">
            <a:extLst>
              <a:ext uri="{FF2B5EF4-FFF2-40B4-BE49-F238E27FC236}">
                <a16:creationId xmlns:a16="http://schemas.microsoft.com/office/drawing/2014/main" id="{69AAAE48-1C93-F74D-8E30-54970E5A9A45}"/>
              </a:ext>
            </a:extLst>
          </p:cNvPr>
          <p:cNvSpPr txBox="1"/>
          <p:nvPr/>
        </p:nvSpPr>
        <p:spPr>
          <a:xfrm>
            <a:off x="2188503" y="2279521"/>
            <a:ext cx="7325465" cy="2062103"/>
          </a:xfrm>
          <a:prstGeom prst="rect">
            <a:avLst/>
          </a:prstGeom>
          <a:noFill/>
        </p:spPr>
        <p:txBody>
          <a:bodyPr wrap="square" rtlCol="0">
            <a:spAutoFit/>
          </a:bodyPr>
          <a:lstStyle/>
          <a:p>
            <a:pPr algn="ctr"/>
            <a:r>
              <a:rPr lang="en-US" sz="3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Extracting </a:t>
            </a:r>
            <a:r>
              <a:rPr lang="en-US" sz="3200" u="sng"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useful information</a:t>
            </a:r>
            <a:r>
              <a:rPr lang="en-US" sz="3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and knowledge from </a:t>
            </a:r>
            <a:r>
              <a:rPr lang="en-US" sz="3200" u="sng"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large volumes of data</a:t>
            </a:r>
            <a:r>
              <a:rPr lang="en-US" sz="3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in order to provide insights or improve decision-making</a:t>
            </a:r>
          </a:p>
        </p:txBody>
      </p:sp>
    </p:spTree>
    <p:extLst>
      <p:ext uri="{BB962C8B-B14F-4D97-AF65-F5344CB8AC3E}">
        <p14:creationId xmlns:p14="http://schemas.microsoft.com/office/powerpoint/2010/main" val="92588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for today</a:t>
            </a:r>
          </a:p>
        </p:txBody>
      </p:sp>
      <p:sp>
        <p:nvSpPr>
          <p:cNvPr id="3" name="Content Placeholder 2"/>
          <p:cNvSpPr>
            <a:spLocks noGrp="1"/>
          </p:cNvSpPr>
          <p:nvPr>
            <p:ph idx="1"/>
          </p:nvPr>
        </p:nvSpPr>
        <p:spPr>
          <a:xfrm>
            <a:off x="838200" y="1690688"/>
            <a:ext cx="10515600" cy="4351338"/>
          </a:xfrm>
        </p:spPr>
        <p:txBody>
          <a:bodyPr>
            <a:normAutofit/>
          </a:bodyPr>
          <a:lstStyle/>
          <a:p>
            <a:pPr marL="514350" indent="-514350">
              <a:lnSpc>
                <a:spcPct val="150000"/>
              </a:lnSpc>
              <a:spcBef>
                <a:spcPts val="0"/>
              </a:spcBef>
              <a:buAutoNum type="arabicPeriod"/>
            </a:pPr>
            <a:r>
              <a:rPr lang="en-US" dirty="0"/>
              <a:t>Course Introduction</a:t>
            </a:r>
          </a:p>
          <a:p>
            <a:pPr marL="0" indent="0">
              <a:lnSpc>
                <a:spcPct val="150000"/>
              </a:lnSpc>
              <a:spcBef>
                <a:spcPts val="0"/>
              </a:spcBef>
              <a:buNone/>
            </a:pPr>
            <a:r>
              <a:rPr lang="en-US" dirty="0"/>
              <a:t>2. Introduction to Data Science</a:t>
            </a:r>
            <a:br>
              <a:rPr lang="en-US" dirty="0"/>
            </a:br>
            <a:r>
              <a:rPr lang="en-US" dirty="0"/>
              <a:t>3. Syllabus </a:t>
            </a:r>
          </a:p>
          <a:p>
            <a:pPr marL="0" indent="0">
              <a:lnSpc>
                <a:spcPct val="150000"/>
              </a:lnSpc>
              <a:spcBef>
                <a:spcPts val="0"/>
              </a:spcBef>
              <a:buNone/>
            </a:pPr>
            <a:r>
              <a:rPr lang="en-US" dirty="0"/>
              <a:t>4. Honor Code</a:t>
            </a:r>
          </a:p>
          <a:p>
            <a:pPr marL="0" indent="0">
              <a:lnSpc>
                <a:spcPct val="150000"/>
              </a:lnSpc>
              <a:spcBef>
                <a:spcPts val="0"/>
              </a:spcBef>
              <a:buNone/>
            </a:pPr>
            <a:r>
              <a:rPr lang="en-US" dirty="0"/>
              <a:t>5. Getting to know each other</a:t>
            </a:r>
          </a:p>
          <a:p>
            <a:pPr marL="0" indent="0">
              <a:lnSpc>
                <a:spcPct val="150000"/>
              </a:lnSpc>
              <a:spcBef>
                <a:spcPts val="0"/>
              </a:spcBef>
              <a:buNone/>
            </a:pPr>
            <a:endParaRPr lang="en-US" dirty="0"/>
          </a:p>
          <a:p>
            <a:pPr marL="0" indent="0">
              <a:lnSpc>
                <a:spcPct val="150000"/>
              </a:lnSpc>
              <a:spcBef>
                <a:spcPts val="0"/>
              </a:spcBef>
              <a:buNone/>
            </a:pPr>
            <a:endParaRPr lang="en-US" dirty="0"/>
          </a:p>
          <a:p>
            <a:pPr marL="0" indent="0">
              <a:lnSpc>
                <a:spcPct val="150000"/>
              </a:lnSpc>
              <a:spcBef>
                <a:spcPts val="0"/>
              </a:spcBef>
              <a:buNone/>
            </a:pPr>
            <a:endParaRPr lang="en-US" dirty="0"/>
          </a:p>
        </p:txBody>
      </p:sp>
      <p:sp>
        <p:nvSpPr>
          <p:cNvPr id="5" name="Slide Number Placeholder 4"/>
          <p:cNvSpPr>
            <a:spLocks noGrp="1"/>
          </p:cNvSpPr>
          <p:nvPr>
            <p:ph type="sldNum" sz="quarter" idx="12"/>
          </p:nvPr>
        </p:nvSpPr>
        <p:spPr/>
        <p:txBody>
          <a:bodyPr/>
          <a:lstStyle/>
          <a:p>
            <a:fld id="{A689C0C2-2628-4BC7-B4EC-5968BF3255A3}" type="slidenum">
              <a:rPr lang="en-US" smtClean="0"/>
              <a:pPr/>
              <a:t>2</a:t>
            </a:fld>
            <a:endParaRPr lang="en-US"/>
          </a:p>
        </p:txBody>
      </p:sp>
    </p:spTree>
    <p:extLst>
      <p:ext uri="{BB962C8B-B14F-4D97-AF65-F5344CB8AC3E}">
        <p14:creationId xmlns:p14="http://schemas.microsoft.com/office/powerpoint/2010/main" val="3222486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other words…</a:t>
            </a:r>
          </a:p>
        </p:txBody>
      </p:sp>
      <p:sp>
        <p:nvSpPr>
          <p:cNvPr id="4" name="Date Placeholder 3"/>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5" name="Slide Number Placeholder 4"/>
          <p:cNvSpPr>
            <a:spLocks noGrp="1"/>
          </p:cNvSpPr>
          <p:nvPr>
            <p:ph type="sldNum" sz="quarter" idx="12"/>
          </p:nvPr>
        </p:nvSpPr>
        <p:spPr/>
        <p:txBody>
          <a:bodyPr/>
          <a:lstStyle/>
          <a:p>
            <a:fld id="{A689C0C2-2628-4BC7-B4EC-5968BF3255A3}" type="slidenum">
              <a:rPr lang="en-US" smtClean="0"/>
              <a:pPr/>
              <a:t>20</a:t>
            </a:fld>
            <a:endParaRPr lang="en-US" dirty="0"/>
          </a:p>
        </p:txBody>
      </p:sp>
      <p:sp>
        <p:nvSpPr>
          <p:cNvPr id="3" name="Rectangle 2">
            <a:extLst>
              <a:ext uri="{FF2B5EF4-FFF2-40B4-BE49-F238E27FC236}">
                <a16:creationId xmlns:a16="http://schemas.microsoft.com/office/drawing/2014/main" id="{629E56B8-45E3-D14B-A36F-BE987BA52585}"/>
              </a:ext>
            </a:extLst>
          </p:cNvPr>
          <p:cNvSpPr/>
          <p:nvPr/>
        </p:nvSpPr>
        <p:spPr>
          <a:xfrm>
            <a:off x="2289464" y="1765245"/>
            <a:ext cx="8102600" cy="4031873"/>
          </a:xfrm>
          <a:prstGeom prst="rect">
            <a:avLst/>
          </a:prstGeom>
        </p:spPr>
        <p:txBody>
          <a:bodyPr wrap="square">
            <a:spAutoFit/>
          </a:bodyPr>
          <a:lstStyle/>
          <a:p>
            <a:pPr algn="ctr"/>
            <a:r>
              <a:rPr lang="en-US" sz="3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Taking (usually large) data sets and </a:t>
            </a:r>
            <a:r>
              <a:rPr lang="en-US" sz="3200" u="sng"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annotating</a:t>
            </a:r>
            <a:r>
              <a:rPr lang="en-US" sz="3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3200" u="sng"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cleaning</a:t>
            </a:r>
            <a:r>
              <a:rPr lang="en-US" sz="3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3200" u="sng"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organizing</a:t>
            </a:r>
            <a:r>
              <a:rPr lang="en-US" sz="3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3200" u="sng"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storing</a:t>
            </a:r>
            <a:r>
              <a:rPr lang="en-US" sz="3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and </a:t>
            </a:r>
            <a:r>
              <a:rPr lang="en-US" sz="3200" u="sng"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analyzing</a:t>
            </a:r>
            <a:r>
              <a:rPr lang="en-US" sz="3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them for the purposes of extracting knowledge. </a:t>
            </a:r>
          </a:p>
          <a:p>
            <a:pPr algn="ctr"/>
            <a:endParaRPr lang="en-US" sz="3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3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It merges the disciplines of statistics, computer science, and computational engineering. </a:t>
            </a:r>
          </a:p>
        </p:txBody>
      </p:sp>
    </p:spTree>
    <p:extLst>
      <p:ext uri="{BB962C8B-B14F-4D97-AF65-F5344CB8AC3E}">
        <p14:creationId xmlns:p14="http://schemas.microsoft.com/office/powerpoint/2010/main" val="246293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A818-FC78-984A-ADD4-6C64652C49CE}"/>
              </a:ext>
            </a:extLst>
          </p:cNvPr>
          <p:cNvSpPr>
            <a:spLocks noGrp="1"/>
          </p:cNvSpPr>
          <p:nvPr>
            <p:ph type="title"/>
          </p:nvPr>
        </p:nvSpPr>
        <p:spPr/>
        <p:txBody>
          <a:bodyPr/>
          <a:lstStyle/>
          <a:p>
            <a:r>
              <a:rPr lang="en-US" dirty="0"/>
              <a:t>How big is a “large” dataset?</a:t>
            </a:r>
          </a:p>
        </p:txBody>
      </p:sp>
      <p:sp>
        <p:nvSpPr>
          <p:cNvPr id="3" name="Content Placeholder 2">
            <a:extLst>
              <a:ext uri="{FF2B5EF4-FFF2-40B4-BE49-F238E27FC236}">
                <a16:creationId xmlns:a16="http://schemas.microsoft.com/office/drawing/2014/main" id="{99974DFC-DB11-DC4B-B3F9-90DD0E820093}"/>
              </a:ext>
            </a:extLst>
          </p:cNvPr>
          <p:cNvSpPr>
            <a:spLocks noGrp="1"/>
          </p:cNvSpPr>
          <p:nvPr>
            <p:ph idx="1"/>
          </p:nvPr>
        </p:nvSpPr>
        <p:spPr/>
        <p:txBody>
          <a:bodyPr/>
          <a:lstStyle/>
          <a:p>
            <a:pPr marL="0" indent="0" algn="ctr">
              <a:buNone/>
            </a:pPr>
            <a:r>
              <a:rPr lang="en-US" dirty="0"/>
              <a:t>Big data might be </a:t>
            </a:r>
            <a:r>
              <a:rPr lang="en-US" b="1" u="sng" dirty="0"/>
              <a:t>petabytes</a:t>
            </a:r>
            <a:r>
              <a:rPr lang="en-US" dirty="0"/>
              <a:t> (1000 terabytes) or </a:t>
            </a:r>
            <a:r>
              <a:rPr lang="en-US" b="1" u="sng" dirty="0"/>
              <a:t>exabytes</a:t>
            </a:r>
            <a:r>
              <a:rPr lang="en-US" dirty="0"/>
              <a:t> (1000 petabytes) of data…or even more! </a:t>
            </a:r>
          </a:p>
          <a:p>
            <a:pPr marL="0" indent="0" algn="ctr">
              <a:buNone/>
            </a:pPr>
            <a:endParaRPr lang="en-US" dirty="0"/>
          </a:p>
          <a:p>
            <a:pPr marL="0" indent="0" algn="ctr">
              <a:buNone/>
            </a:pPr>
            <a:r>
              <a:rPr lang="en-US" dirty="0"/>
              <a:t>Example: Health insurance records can contain billions to trillions of multi-modal records of &gt;millions of people</a:t>
            </a:r>
          </a:p>
        </p:txBody>
      </p:sp>
      <p:sp>
        <p:nvSpPr>
          <p:cNvPr id="5" name="Rectangle 4">
            <a:extLst>
              <a:ext uri="{FF2B5EF4-FFF2-40B4-BE49-F238E27FC236}">
                <a16:creationId xmlns:a16="http://schemas.microsoft.com/office/drawing/2014/main" id="{C9BFCD82-7E7B-7343-A993-E1A4A7FC57D7}"/>
              </a:ext>
            </a:extLst>
          </p:cNvPr>
          <p:cNvSpPr/>
          <p:nvPr/>
        </p:nvSpPr>
        <p:spPr>
          <a:xfrm>
            <a:off x="115613" y="6210989"/>
            <a:ext cx="7346731" cy="261610"/>
          </a:xfrm>
          <a:prstGeom prst="rect">
            <a:avLst/>
          </a:prstGeom>
        </p:spPr>
        <p:txBody>
          <a:bodyPr wrap="square">
            <a:spAutoFit/>
          </a:bodyPr>
          <a:lstStyle/>
          <a:p>
            <a:r>
              <a:rPr lang="en-US" sz="1100" dirty="0">
                <a:hlinkClick r:id="rId3"/>
              </a:rPr>
              <a:t>http://highscalability.com/blog/2012/9/11/how-big-is-a-petabyte-exabyte-zettabyte-or-a-yottabyte.html</a:t>
            </a:r>
            <a:endParaRPr lang="en-US" sz="1100" dirty="0"/>
          </a:p>
        </p:txBody>
      </p:sp>
      <p:sp>
        <p:nvSpPr>
          <p:cNvPr id="6" name="TextBox 5">
            <a:extLst>
              <a:ext uri="{FF2B5EF4-FFF2-40B4-BE49-F238E27FC236}">
                <a16:creationId xmlns:a16="http://schemas.microsoft.com/office/drawing/2014/main" id="{D8E82DE7-BD55-8848-A484-ECA32A6D83F7}"/>
              </a:ext>
            </a:extLst>
          </p:cNvPr>
          <p:cNvSpPr txBox="1"/>
          <p:nvPr/>
        </p:nvSpPr>
        <p:spPr>
          <a:xfrm>
            <a:off x="1660634" y="4745825"/>
            <a:ext cx="8526720" cy="1015663"/>
          </a:xfrm>
          <a:prstGeom prst="rect">
            <a:avLst/>
          </a:prstGeom>
          <a:noFill/>
          <a:ln>
            <a:solidFill>
              <a:schemeClr val="bg2">
                <a:lumMod val="50000"/>
              </a:schemeClr>
            </a:solidFill>
          </a:ln>
        </p:spPr>
        <p:txBody>
          <a:bodyPr wrap="square" rtlCol="0">
            <a:spAutoFit/>
          </a:bodyPr>
          <a:lstStyle/>
          <a:p>
            <a:pPr algn="ctr"/>
            <a:r>
              <a:rPr lang="en-US" sz="2000" u="sng" dirty="0"/>
              <a:t>Fun fact</a:t>
            </a:r>
            <a:r>
              <a:rPr lang="en-US" sz="2000" dirty="0"/>
              <a:t>: The average movie size in 2012 was ~1GB. One exabyte is one BILLION movies! In 2010, Netflix had 6,755 movies. Biological and medical data are MUCH bigger than Netflix ”big data”!!</a:t>
            </a:r>
          </a:p>
        </p:txBody>
      </p:sp>
      <p:sp>
        <p:nvSpPr>
          <p:cNvPr id="7" name="Date Placeholder 3">
            <a:extLst>
              <a:ext uri="{FF2B5EF4-FFF2-40B4-BE49-F238E27FC236}">
                <a16:creationId xmlns:a16="http://schemas.microsoft.com/office/drawing/2014/main" id="{C8AB6EA4-3E88-964E-8C7F-59673902F20D}"/>
              </a:ext>
            </a:extLst>
          </p:cNvPr>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8" name="Slide Number Placeholder 4">
            <a:extLst>
              <a:ext uri="{FF2B5EF4-FFF2-40B4-BE49-F238E27FC236}">
                <a16:creationId xmlns:a16="http://schemas.microsoft.com/office/drawing/2014/main" id="{E045F8B5-43C1-6A43-9CDC-5CD7D7F1ABF8}"/>
              </a:ext>
            </a:extLst>
          </p:cNvPr>
          <p:cNvSpPr>
            <a:spLocks noGrp="1"/>
          </p:cNvSpPr>
          <p:nvPr>
            <p:ph type="sldNum" sz="quarter" idx="12"/>
          </p:nvPr>
        </p:nvSpPr>
        <p:spPr>
          <a:xfrm>
            <a:off x="5851236" y="6492873"/>
            <a:ext cx="489528" cy="365125"/>
          </a:xfrm>
        </p:spPr>
        <p:txBody>
          <a:bodyPr/>
          <a:lstStyle/>
          <a:p>
            <a:fld id="{A689C0C2-2628-4BC7-B4EC-5968BF3255A3}" type="slidenum">
              <a:rPr lang="en-US" smtClean="0"/>
              <a:pPr/>
              <a:t>21</a:t>
            </a:fld>
            <a:endParaRPr lang="en-US"/>
          </a:p>
        </p:txBody>
      </p:sp>
    </p:spTree>
    <p:extLst>
      <p:ext uri="{BB962C8B-B14F-4D97-AF65-F5344CB8AC3E}">
        <p14:creationId xmlns:p14="http://schemas.microsoft.com/office/powerpoint/2010/main" val="249714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0C526-8F0E-604D-BEDC-92C385689CAD}"/>
              </a:ext>
            </a:extLst>
          </p:cNvPr>
          <p:cNvSpPr>
            <a:spLocks noGrp="1"/>
          </p:cNvSpPr>
          <p:nvPr>
            <p:ph type="title"/>
          </p:nvPr>
        </p:nvSpPr>
        <p:spPr/>
        <p:txBody>
          <a:bodyPr>
            <a:normAutofit fontScale="90000"/>
          </a:bodyPr>
          <a:lstStyle/>
          <a:p>
            <a:r>
              <a:rPr lang="en-US" dirty="0"/>
              <a:t>What skills should a Data Scientist have?</a:t>
            </a:r>
          </a:p>
        </p:txBody>
      </p:sp>
      <p:pic>
        <p:nvPicPr>
          <p:cNvPr id="5" name="Picture 4">
            <a:extLst>
              <a:ext uri="{FF2B5EF4-FFF2-40B4-BE49-F238E27FC236}">
                <a16:creationId xmlns:a16="http://schemas.microsoft.com/office/drawing/2014/main" id="{2E072AE3-6751-814F-A1CC-AC0095B0A010}"/>
              </a:ext>
            </a:extLst>
          </p:cNvPr>
          <p:cNvPicPr>
            <a:picLocks noChangeAspect="1"/>
          </p:cNvPicPr>
          <p:nvPr/>
        </p:nvPicPr>
        <p:blipFill rotWithShape="1">
          <a:blip r:embed="rId3"/>
          <a:srcRect t="23448" r="64025" b="42674"/>
          <a:stretch/>
        </p:blipFill>
        <p:spPr>
          <a:xfrm>
            <a:off x="403642" y="1586488"/>
            <a:ext cx="2798075" cy="3665612"/>
          </a:xfrm>
          <a:prstGeom prst="rect">
            <a:avLst/>
          </a:prstGeom>
        </p:spPr>
      </p:pic>
      <p:sp>
        <p:nvSpPr>
          <p:cNvPr id="7" name="Rectangle 6">
            <a:extLst>
              <a:ext uri="{FF2B5EF4-FFF2-40B4-BE49-F238E27FC236}">
                <a16:creationId xmlns:a16="http://schemas.microsoft.com/office/drawing/2014/main" id="{A1B12212-1544-C34D-B236-23CB268BCC02}"/>
              </a:ext>
            </a:extLst>
          </p:cNvPr>
          <p:cNvSpPr/>
          <p:nvPr/>
        </p:nvSpPr>
        <p:spPr>
          <a:xfrm>
            <a:off x="0" y="6153756"/>
            <a:ext cx="10174014" cy="261610"/>
          </a:xfrm>
          <a:prstGeom prst="rect">
            <a:avLst/>
          </a:prstGeom>
        </p:spPr>
        <p:txBody>
          <a:bodyPr wrap="square">
            <a:spAutoFit/>
          </a:bodyPr>
          <a:lstStyle/>
          <a:p>
            <a:r>
              <a:rPr lang="en-US" sz="1100" dirty="0">
                <a:hlinkClick r:id="rId4"/>
              </a:rPr>
              <a:t>https://subscription.packtpub.com/book/big_data_and_business_intelligence/9781785283451/1/01lvl1sec1/the-sexiest-role-of-the-21st-century-data-scientist</a:t>
            </a:r>
            <a:endParaRPr lang="en-US" sz="1100" dirty="0"/>
          </a:p>
        </p:txBody>
      </p:sp>
      <p:pic>
        <p:nvPicPr>
          <p:cNvPr id="8" name="Picture 7">
            <a:extLst>
              <a:ext uri="{FF2B5EF4-FFF2-40B4-BE49-F238E27FC236}">
                <a16:creationId xmlns:a16="http://schemas.microsoft.com/office/drawing/2014/main" id="{11469A17-10B0-1E49-AE61-01AB320C53D7}"/>
              </a:ext>
            </a:extLst>
          </p:cNvPr>
          <p:cNvPicPr>
            <a:picLocks noChangeAspect="1"/>
          </p:cNvPicPr>
          <p:nvPr/>
        </p:nvPicPr>
        <p:blipFill rotWithShape="1">
          <a:blip r:embed="rId3"/>
          <a:srcRect l="64025" t="23448" b="39266"/>
          <a:stretch/>
        </p:blipFill>
        <p:spPr>
          <a:xfrm>
            <a:off x="3297925" y="1586489"/>
            <a:ext cx="2798075" cy="4034378"/>
          </a:xfrm>
          <a:prstGeom prst="rect">
            <a:avLst/>
          </a:prstGeom>
        </p:spPr>
      </p:pic>
      <p:pic>
        <p:nvPicPr>
          <p:cNvPr id="9" name="Picture 8">
            <a:extLst>
              <a:ext uri="{FF2B5EF4-FFF2-40B4-BE49-F238E27FC236}">
                <a16:creationId xmlns:a16="http://schemas.microsoft.com/office/drawing/2014/main" id="{C42A5D30-DF89-194C-A025-21871574040F}"/>
              </a:ext>
            </a:extLst>
          </p:cNvPr>
          <p:cNvPicPr>
            <a:picLocks noChangeAspect="1"/>
          </p:cNvPicPr>
          <p:nvPr/>
        </p:nvPicPr>
        <p:blipFill rotWithShape="1">
          <a:blip r:embed="rId3"/>
          <a:srcRect l="62499" t="64055" b="3301"/>
          <a:stretch/>
        </p:blipFill>
        <p:spPr>
          <a:xfrm>
            <a:off x="9080938" y="1586489"/>
            <a:ext cx="2916731" cy="3532050"/>
          </a:xfrm>
          <a:prstGeom prst="rect">
            <a:avLst/>
          </a:prstGeom>
        </p:spPr>
      </p:pic>
      <p:pic>
        <p:nvPicPr>
          <p:cNvPr id="10" name="Picture 9">
            <a:extLst>
              <a:ext uri="{FF2B5EF4-FFF2-40B4-BE49-F238E27FC236}">
                <a16:creationId xmlns:a16="http://schemas.microsoft.com/office/drawing/2014/main" id="{93566E29-3AD7-EB4D-AB73-21C776B951AB}"/>
              </a:ext>
            </a:extLst>
          </p:cNvPr>
          <p:cNvPicPr>
            <a:picLocks noChangeAspect="1"/>
          </p:cNvPicPr>
          <p:nvPr/>
        </p:nvPicPr>
        <p:blipFill rotWithShape="1">
          <a:blip r:embed="rId3"/>
          <a:srcRect t="65471" r="64025" b="8226"/>
          <a:stretch/>
        </p:blipFill>
        <p:spPr>
          <a:xfrm>
            <a:off x="6192208" y="1586488"/>
            <a:ext cx="2798076" cy="2845925"/>
          </a:xfrm>
          <a:prstGeom prst="rect">
            <a:avLst/>
          </a:prstGeom>
        </p:spPr>
      </p:pic>
      <p:sp>
        <p:nvSpPr>
          <p:cNvPr id="11" name="TextBox 10">
            <a:extLst>
              <a:ext uri="{FF2B5EF4-FFF2-40B4-BE49-F238E27FC236}">
                <a16:creationId xmlns:a16="http://schemas.microsoft.com/office/drawing/2014/main" id="{FE47B93B-E84A-6843-A8EC-B7611B0DD513}"/>
              </a:ext>
            </a:extLst>
          </p:cNvPr>
          <p:cNvSpPr txBox="1"/>
          <p:nvPr/>
        </p:nvSpPr>
        <p:spPr>
          <a:xfrm>
            <a:off x="2955456" y="3017043"/>
            <a:ext cx="6125482" cy="1200329"/>
          </a:xfrm>
          <a:prstGeom prst="rect">
            <a:avLst/>
          </a:prstGeom>
          <a:solidFill>
            <a:schemeClr val="bg1"/>
          </a:solidFill>
          <a:ln>
            <a:solidFill>
              <a:srgbClr val="FF0000"/>
            </a:solidFill>
          </a:ln>
        </p:spPr>
        <p:txBody>
          <a:bodyPr wrap="square" rtlCol="0">
            <a:spAutoFit/>
          </a:bodyPr>
          <a:lstStyle/>
          <a:p>
            <a:pPr algn="ctr"/>
            <a:r>
              <a:rPr lang="en-US" sz="3600" dirty="0">
                <a:solidFill>
                  <a:srgbClr val="FF0000"/>
                </a:solidFill>
              </a:rPr>
              <a:t>There is no way to teach all of these skills in one course!!! </a:t>
            </a:r>
          </a:p>
        </p:txBody>
      </p:sp>
      <p:sp>
        <p:nvSpPr>
          <p:cNvPr id="3" name="Rectangle 2">
            <a:extLst>
              <a:ext uri="{FF2B5EF4-FFF2-40B4-BE49-F238E27FC236}">
                <a16:creationId xmlns:a16="http://schemas.microsoft.com/office/drawing/2014/main" id="{189FF230-9711-BC4C-80C2-1443A853CCA2}"/>
              </a:ext>
            </a:extLst>
          </p:cNvPr>
          <p:cNvSpPr/>
          <p:nvPr/>
        </p:nvSpPr>
        <p:spPr>
          <a:xfrm>
            <a:off x="7782637" y="5252100"/>
            <a:ext cx="4409363" cy="923330"/>
          </a:xfrm>
          <a:prstGeom prst="rect">
            <a:avLst/>
          </a:prstGeom>
        </p:spPr>
        <p:txBody>
          <a:bodyPr wrap="square">
            <a:spAutoFit/>
          </a:bodyPr>
          <a:lstStyle/>
          <a:p>
            <a:pPr algn="ctr"/>
            <a:r>
              <a:rPr lang="en-US" dirty="0">
                <a:solidFill>
                  <a:srgbClr val="FF0000"/>
                </a:solidFill>
              </a:rPr>
              <a:t>The field of data science constantly evolves and being a data scientist involves life-long learning</a:t>
            </a:r>
            <a:endParaRPr lang="en-US" dirty="0"/>
          </a:p>
        </p:txBody>
      </p:sp>
      <p:sp>
        <p:nvSpPr>
          <p:cNvPr id="12" name="Date Placeholder 3">
            <a:extLst>
              <a:ext uri="{FF2B5EF4-FFF2-40B4-BE49-F238E27FC236}">
                <a16:creationId xmlns:a16="http://schemas.microsoft.com/office/drawing/2014/main" id="{CFE9A1DC-7EC7-7F46-A4EC-37441FAEF781}"/>
              </a:ext>
            </a:extLst>
          </p:cNvPr>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13" name="Slide Number Placeholder 4">
            <a:extLst>
              <a:ext uri="{FF2B5EF4-FFF2-40B4-BE49-F238E27FC236}">
                <a16:creationId xmlns:a16="http://schemas.microsoft.com/office/drawing/2014/main" id="{87CCECF0-54A9-3548-B2C2-45638118BC33}"/>
              </a:ext>
            </a:extLst>
          </p:cNvPr>
          <p:cNvSpPr>
            <a:spLocks noGrp="1"/>
          </p:cNvSpPr>
          <p:nvPr>
            <p:ph type="sldNum" sz="quarter" idx="12"/>
          </p:nvPr>
        </p:nvSpPr>
        <p:spPr>
          <a:xfrm>
            <a:off x="5851236" y="6492873"/>
            <a:ext cx="489528" cy="365125"/>
          </a:xfrm>
        </p:spPr>
        <p:txBody>
          <a:bodyPr/>
          <a:lstStyle/>
          <a:p>
            <a:fld id="{A689C0C2-2628-4BC7-B4EC-5968BF3255A3}" type="slidenum">
              <a:rPr lang="en-US" smtClean="0"/>
              <a:pPr/>
              <a:t>22</a:t>
            </a:fld>
            <a:endParaRPr lang="en-US"/>
          </a:p>
        </p:txBody>
      </p:sp>
    </p:spTree>
    <p:extLst>
      <p:ext uri="{BB962C8B-B14F-4D97-AF65-F5344CB8AC3E}">
        <p14:creationId xmlns:p14="http://schemas.microsoft.com/office/powerpoint/2010/main" val="189116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3BB8-8F04-4B8D-9071-BA907F0C578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18D1B62-5F81-9EAD-A786-2B296DD61A15}"/>
              </a:ext>
            </a:extLst>
          </p:cNvPr>
          <p:cNvSpPr>
            <a:spLocks noGrp="1"/>
          </p:cNvSpPr>
          <p:nvPr>
            <p:ph type="subTitle" idx="1"/>
          </p:nvPr>
        </p:nvSpPr>
        <p:spPr/>
        <p:txBody>
          <a:bodyPr/>
          <a:lstStyle/>
          <a:p>
            <a:endParaRPr lang="en-US"/>
          </a:p>
        </p:txBody>
      </p:sp>
      <p:pic>
        <p:nvPicPr>
          <p:cNvPr id="5" name="slide.url=https://www.polleverywhere.com/multiple_choice_polls/ofwoxKTy8l6Npu9GCNjQF?state=opened&amp;flow=Default&amp;onscreen=persist">
            <a:extLst>
              <a:ext uri="{FF2B5EF4-FFF2-40B4-BE49-F238E27FC236}">
                <a16:creationId xmlns:a16="http://schemas.microsoft.com/office/drawing/2014/main" id="{8BEB1253-F00A-F96B-D945-BAAA439EFB1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75151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the Data Science process entail?</a:t>
            </a:r>
          </a:p>
        </p:txBody>
      </p:sp>
      <p:sp>
        <p:nvSpPr>
          <p:cNvPr id="4" name="Date Placeholder 3"/>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5" name="Slide Number Placeholder 4"/>
          <p:cNvSpPr>
            <a:spLocks noGrp="1"/>
          </p:cNvSpPr>
          <p:nvPr>
            <p:ph type="sldNum" sz="quarter" idx="12"/>
          </p:nvPr>
        </p:nvSpPr>
        <p:spPr/>
        <p:txBody>
          <a:bodyPr/>
          <a:lstStyle/>
          <a:p>
            <a:fld id="{A689C0C2-2628-4BC7-B4EC-5968BF3255A3}" type="slidenum">
              <a:rPr lang="en-US" smtClean="0"/>
              <a:pPr/>
              <a:t>24</a:t>
            </a:fld>
            <a:endParaRPr lang="en-US"/>
          </a:p>
        </p:txBody>
      </p:sp>
      <p:pic>
        <p:nvPicPr>
          <p:cNvPr id="11" name="Picture 10">
            <a:extLst>
              <a:ext uri="{FF2B5EF4-FFF2-40B4-BE49-F238E27FC236}">
                <a16:creationId xmlns:a16="http://schemas.microsoft.com/office/drawing/2014/main" id="{B4E573F1-5EBC-A046-A62B-CAF346A26234}"/>
              </a:ext>
            </a:extLst>
          </p:cNvPr>
          <p:cNvPicPr>
            <a:picLocks noChangeAspect="1"/>
          </p:cNvPicPr>
          <p:nvPr/>
        </p:nvPicPr>
        <p:blipFill rotWithShape="1">
          <a:blip r:embed="rId3"/>
          <a:srcRect t="23128"/>
          <a:stretch/>
        </p:blipFill>
        <p:spPr>
          <a:xfrm>
            <a:off x="1562444" y="1383701"/>
            <a:ext cx="8774897" cy="4972649"/>
          </a:xfrm>
          <a:prstGeom prst="rect">
            <a:avLst/>
          </a:prstGeom>
        </p:spPr>
      </p:pic>
    </p:spTree>
    <p:extLst>
      <p:ext uri="{BB962C8B-B14F-4D97-AF65-F5344CB8AC3E}">
        <p14:creationId xmlns:p14="http://schemas.microsoft.com/office/powerpoint/2010/main" val="2873552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0282-3BB7-7959-7728-225B1433C44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FB7C784-4098-22C8-626A-4353A1DA2B45}"/>
              </a:ext>
            </a:extLst>
          </p:cNvPr>
          <p:cNvSpPr>
            <a:spLocks noGrp="1"/>
          </p:cNvSpPr>
          <p:nvPr>
            <p:ph type="subTitle" idx="1"/>
          </p:nvPr>
        </p:nvSpPr>
        <p:spPr/>
        <p:txBody>
          <a:bodyPr/>
          <a:lstStyle/>
          <a:p>
            <a:endParaRPr lang="en-US"/>
          </a:p>
        </p:txBody>
      </p:sp>
      <p:pic>
        <p:nvPicPr>
          <p:cNvPr id="5" name="slide.url=https://www.polleverywhere.com/multiple_choice_polls/FfejRYQgu6Sm8YxNUqxnF?state=opened&amp;flow=Default&amp;onscreen=persist">
            <a:extLst>
              <a:ext uri="{FF2B5EF4-FFF2-40B4-BE49-F238E27FC236}">
                <a16:creationId xmlns:a16="http://schemas.microsoft.com/office/drawing/2014/main" id="{7C2A499E-54E9-6B5F-48D0-BAEF03436B5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6081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for today</a:t>
            </a:r>
          </a:p>
        </p:txBody>
      </p:sp>
      <p:sp>
        <p:nvSpPr>
          <p:cNvPr id="3" name="Content Placeholder 2"/>
          <p:cNvSpPr>
            <a:spLocks noGrp="1"/>
          </p:cNvSpPr>
          <p:nvPr>
            <p:ph idx="1"/>
          </p:nvPr>
        </p:nvSpPr>
        <p:spPr>
          <a:xfrm>
            <a:off x="838200" y="1690688"/>
            <a:ext cx="10515600" cy="4351338"/>
          </a:xfrm>
        </p:spPr>
        <p:txBody>
          <a:bodyPr>
            <a:normAutofit/>
          </a:bodyPr>
          <a:lstStyle/>
          <a:p>
            <a:pPr marL="514350" indent="-514350">
              <a:lnSpc>
                <a:spcPct val="150000"/>
              </a:lnSpc>
              <a:spcBef>
                <a:spcPts val="0"/>
              </a:spcBef>
              <a:buAutoNum type="arabicPeriod"/>
            </a:pPr>
            <a:r>
              <a:rPr lang="en-US" dirty="0"/>
              <a:t>Course Introduction</a:t>
            </a:r>
          </a:p>
          <a:p>
            <a:pPr marL="0" indent="0">
              <a:lnSpc>
                <a:spcPct val="150000"/>
              </a:lnSpc>
              <a:spcBef>
                <a:spcPts val="0"/>
              </a:spcBef>
              <a:buNone/>
            </a:pPr>
            <a:r>
              <a:rPr lang="en-US" dirty="0"/>
              <a:t>2. Introduction to Data Science</a:t>
            </a:r>
            <a:br>
              <a:rPr lang="en-US" dirty="0"/>
            </a:br>
            <a:r>
              <a:rPr lang="en-US" dirty="0">
                <a:solidFill>
                  <a:srgbClr val="002060"/>
                </a:solidFill>
              </a:rPr>
              <a:t>3. Syllabus </a:t>
            </a:r>
          </a:p>
          <a:p>
            <a:pPr marL="0" indent="0">
              <a:lnSpc>
                <a:spcPct val="150000"/>
              </a:lnSpc>
              <a:spcBef>
                <a:spcPts val="0"/>
              </a:spcBef>
              <a:buNone/>
            </a:pPr>
            <a:r>
              <a:rPr lang="en-US" dirty="0"/>
              <a:t>4. Honor Code</a:t>
            </a:r>
          </a:p>
          <a:p>
            <a:pPr marL="0" indent="0">
              <a:lnSpc>
                <a:spcPct val="150000"/>
              </a:lnSpc>
              <a:spcBef>
                <a:spcPts val="0"/>
              </a:spcBef>
              <a:buNone/>
            </a:pPr>
            <a:r>
              <a:rPr lang="en-US" dirty="0"/>
              <a:t>5. Getting to know each other</a:t>
            </a:r>
          </a:p>
          <a:p>
            <a:pPr marL="0" indent="0">
              <a:lnSpc>
                <a:spcPct val="150000"/>
              </a:lnSpc>
              <a:spcBef>
                <a:spcPts val="0"/>
              </a:spcBef>
              <a:buNone/>
            </a:pPr>
            <a:endParaRPr lang="en-US" dirty="0"/>
          </a:p>
          <a:p>
            <a:pPr marL="0" indent="0">
              <a:lnSpc>
                <a:spcPct val="150000"/>
              </a:lnSpc>
              <a:spcBef>
                <a:spcPts val="0"/>
              </a:spcBef>
              <a:buNone/>
            </a:pPr>
            <a:endParaRPr lang="en-US" dirty="0"/>
          </a:p>
          <a:p>
            <a:pPr marL="0" indent="0">
              <a:lnSpc>
                <a:spcPct val="150000"/>
              </a:lnSpc>
              <a:spcBef>
                <a:spcPts val="0"/>
              </a:spcBef>
              <a:buNone/>
            </a:pPr>
            <a:endParaRPr lang="en-US" dirty="0"/>
          </a:p>
        </p:txBody>
      </p:sp>
      <p:sp>
        <p:nvSpPr>
          <p:cNvPr id="5" name="Slide Number Placeholder 4"/>
          <p:cNvSpPr>
            <a:spLocks noGrp="1"/>
          </p:cNvSpPr>
          <p:nvPr>
            <p:ph type="sldNum" sz="quarter" idx="12"/>
          </p:nvPr>
        </p:nvSpPr>
        <p:spPr/>
        <p:txBody>
          <a:bodyPr/>
          <a:lstStyle/>
          <a:p>
            <a:fld id="{A689C0C2-2628-4BC7-B4EC-5968BF3255A3}" type="slidenum">
              <a:rPr lang="en-US" smtClean="0"/>
              <a:pPr/>
              <a:t>26</a:t>
            </a:fld>
            <a:endParaRPr lang="en-US"/>
          </a:p>
        </p:txBody>
      </p:sp>
    </p:spTree>
    <p:extLst>
      <p:ext uri="{BB962C8B-B14F-4D97-AF65-F5344CB8AC3E}">
        <p14:creationId xmlns:p14="http://schemas.microsoft.com/office/powerpoint/2010/main" val="3003072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286514"/>
            <a:ext cx="10972800" cy="1143000"/>
          </a:xfrm>
        </p:spPr>
        <p:txBody>
          <a:bodyPr>
            <a:noAutofit/>
          </a:bodyPr>
          <a:lstStyle/>
          <a:p>
            <a:pPr marL="532786" lvl="1" indent="0">
              <a:buNone/>
            </a:pPr>
            <a:r>
              <a:rPr lang="en-US" sz="3600" dirty="0">
                <a:solidFill>
                  <a:srgbClr val="002060"/>
                </a:solidFill>
                <a:latin typeface="Helvetica" pitchFamily="2" charset="0"/>
              </a:rPr>
              <a:t>The final grade for the class will be based on the following: </a:t>
            </a:r>
          </a:p>
        </p:txBody>
      </p:sp>
      <p:sp>
        <p:nvSpPr>
          <p:cNvPr id="3" name="Content Placeholder 2"/>
          <p:cNvSpPr>
            <a:spLocks noGrp="1"/>
          </p:cNvSpPr>
          <p:nvPr>
            <p:ph idx="1"/>
          </p:nvPr>
        </p:nvSpPr>
        <p:spPr>
          <a:xfrm>
            <a:off x="1006913" y="1499775"/>
            <a:ext cx="10178173" cy="4351338"/>
          </a:xfrm>
        </p:spPr>
        <p:txBody>
          <a:bodyPr>
            <a:normAutofit/>
          </a:bodyPr>
          <a:lstStyle/>
          <a:p>
            <a:pPr>
              <a:lnSpc>
                <a:spcPct val="150000"/>
              </a:lnSpc>
              <a:buFont typeface="Wingdings" pitchFamily="2" charset="2"/>
              <a:buChar char="ü"/>
            </a:pPr>
            <a:r>
              <a:rPr lang="en-US" sz="2400" dirty="0"/>
              <a:t>30% Homework Assignments (5 </a:t>
            </a:r>
            <a:r>
              <a:rPr lang="en-US" sz="2400" dirty="0" err="1"/>
              <a:t>Homeworks</a:t>
            </a:r>
            <a:r>
              <a:rPr lang="en-US" sz="2400" dirty="0"/>
              <a:t>)</a:t>
            </a:r>
          </a:p>
          <a:p>
            <a:pPr>
              <a:lnSpc>
                <a:spcPct val="150000"/>
              </a:lnSpc>
              <a:buFont typeface="Wingdings" pitchFamily="2" charset="2"/>
              <a:buChar char="ü"/>
            </a:pPr>
            <a:r>
              <a:rPr lang="en-US" sz="2400" dirty="0"/>
              <a:t>10% In Class Quizzes (4 Quizzes)</a:t>
            </a:r>
          </a:p>
          <a:p>
            <a:pPr>
              <a:lnSpc>
                <a:spcPct val="150000"/>
              </a:lnSpc>
              <a:buFont typeface="Wingdings" pitchFamily="2" charset="2"/>
              <a:buChar char="ü"/>
            </a:pPr>
            <a:r>
              <a:rPr lang="en-US" sz="2400" dirty="0"/>
              <a:t>15% Midterm exam</a:t>
            </a:r>
          </a:p>
          <a:p>
            <a:pPr>
              <a:lnSpc>
                <a:spcPct val="150000"/>
              </a:lnSpc>
              <a:buFont typeface="Wingdings" pitchFamily="2" charset="2"/>
              <a:buChar char="ü"/>
            </a:pPr>
            <a:r>
              <a:rPr lang="en-US" sz="2400" dirty="0"/>
              <a:t>5% participation</a:t>
            </a:r>
          </a:p>
          <a:p>
            <a:pPr>
              <a:lnSpc>
                <a:spcPct val="150000"/>
              </a:lnSpc>
              <a:buFont typeface="Wingdings" pitchFamily="2" charset="2"/>
              <a:buChar char="ü"/>
            </a:pPr>
            <a:r>
              <a:rPr lang="en-US" sz="2400" dirty="0"/>
              <a:t>40% Project (2%- project group, 5%- proposal, 18% - final report, 15% - final presentation)</a:t>
            </a:r>
          </a:p>
          <a:p>
            <a:pPr>
              <a:lnSpc>
                <a:spcPct val="150000"/>
              </a:lnSpc>
              <a:buFont typeface="Wingdings" pitchFamily="2" charset="2"/>
              <a:buChar char="ü"/>
            </a:pPr>
            <a:endParaRPr lang="en-US" sz="1800" dirty="0"/>
          </a:p>
        </p:txBody>
      </p:sp>
      <p:sp>
        <p:nvSpPr>
          <p:cNvPr id="4" name="Date Placeholder 3"/>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5" name="Slide Number Placeholder 4"/>
          <p:cNvSpPr>
            <a:spLocks noGrp="1"/>
          </p:cNvSpPr>
          <p:nvPr>
            <p:ph type="sldNum" sz="quarter" idx="12"/>
          </p:nvPr>
        </p:nvSpPr>
        <p:spPr/>
        <p:txBody>
          <a:bodyPr/>
          <a:lstStyle/>
          <a:p>
            <a:fld id="{A689C0C2-2628-4BC7-B4EC-5968BF3255A3}" type="slidenum">
              <a:rPr lang="en-US" smtClean="0"/>
              <a:pPr/>
              <a:t>27</a:t>
            </a:fld>
            <a:endParaRPr lang="en-US"/>
          </a:p>
        </p:txBody>
      </p:sp>
      <p:sp>
        <p:nvSpPr>
          <p:cNvPr id="8" name="Rectangle 7">
            <a:extLst>
              <a:ext uri="{FF2B5EF4-FFF2-40B4-BE49-F238E27FC236}">
                <a16:creationId xmlns:a16="http://schemas.microsoft.com/office/drawing/2014/main" id="{0CB2AB2A-5B9D-F44B-B58C-D4638ADCF86C}"/>
              </a:ext>
            </a:extLst>
          </p:cNvPr>
          <p:cNvSpPr/>
          <p:nvPr/>
        </p:nvSpPr>
        <p:spPr>
          <a:xfrm>
            <a:off x="838200" y="5209353"/>
            <a:ext cx="11249297" cy="1477328"/>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Academic Integrity</a:t>
            </a:r>
            <a:r>
              <a:rPr lang="en-US" dirty="0">
                <a:latin typeface="Times New Roman" panose="02020603050405020304" pitchFamily="18" charset="0"/>
                <a:ea typeface="Times New Roman" panose="02020603050405020304" pitchFamily="18" charset="0"/>
              </a:rPr>
              <a:t>: I expect for all students to adhere to the Duke Community Standard (</a:t>
            </a:r>
            <a:r>
              <a:rPr lang="en-US" dirty="0">
                <a:hlinkClick r:id="rId3"/>
              </a:rPr>
              <a:t>https://studentaffairs.duke.edu/conduct/about-us/duke-community-standard</a:t>
            </a:r>
            <a:r>
              <a:rPr lang="en-US" dirty="0">
                <a:latin typeface="Times New Roman" panose="02020603050405020304" pitchFamily="18" charset="0"/>
                <a:ea typeface="Times New Roman" panose="02020603050405020304" pitchFamily="18" charset="0"/>
              </a:rPr>
              <a:t>). While I encourage group work and group studying, you must turn in your own work and copying homework solutions or other student’s work without working through the problems yourself will result in a grade of 0 for the assignment/exam. No exceptions. </a:t>
            </a:r>
          </a:p>
          <a:p>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4547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for today</a:t>
            </a:r>
          </a:p>
        </p:txBody>
      </p:sp>
      <p:sp>
        <p:nvSpPr>
          <p:cNvPr id="3" name="Content Placeholder 2"/>
          <p:cNvSpPr>
            <a:spLocks noGrp="1"/>
          </p:cNvSpPr>
          <p:nvPr>
            <p:ph idx="1"/>
          </p:nvPr>
        </p:nvSpPr>
        <p:spPr>
          <a:xfrm>
            <a:off x="838200" y="1690688"/>
            <a:ext cx="10515600" cy="4351338"/>
          </a:xfrm>
        </p:spPr>
        <p:txBody>
          <a:bodyPr>
            <a:normAutofit/>
          </a:bodyPr>
          <a:lstStyle/>
          <a:p>
            <a:pPr marL="514350" indent="-514350">
              <a:lnSpc>
                <a:spcPct val="150000"/>
              </a:lnSpc>
              <a:spcBef>
                <a:spcPts val="0"/>
              </a:spcBef>
              <a:buAutoNum type="arabicPeriod"/>
            </a:pPr>
            <a:r>
              <a:rPr lang="en-US" dirty="0"/>
              <a:t>Course Introduction</a:t>
            </a:r>
          </a:p>
          <a:p>
            <a:pPr marL="0" indent="0">
              <a:lnSpc>
                <a:spcPct val="150000"/>
              </a:lnSpc>
              <a:spcBef>
                <a:spcPts val="0"/>
              </a:spcBef>
              <a:buNone/>
            </a:pPr>
            <a:r>
              <a:rPr lang="en-US" dirty="0"/>
              <a:t>2. Introduction to Data Science</a:t>
            </a:r>
            <a:br>
              <a:rPr lang="en-US" dirty="0"/>
            </a:br>
            <a:r>
              <a:rPr lang="en-US" dirty="0"/>
              <a:t>3. Syllabus </a:t>
            </a:r>
          </a:p>
          <a:p>
            <a:pPr marL="0" indent="0">
              <a:lnSpc>
                <a:spcPct val="150000"/>
              </a:lnSpc>
              <a:spcBef>
                <a:spcPts val="0"/>
              </a:spcBef>
              <a:buNone/>
            </a:pPr>
            <a:r>
              <a:rPr lang="en-US" dirty="0">
                <a:solidFill>
                  <a:srgbClr val="002060"/>
                </a:solidFill>
              </a:rPr>
              <a:t>4. Honor Code</a:t>
            </a:r>
          </a:p>
          <a:p>
            <a:pPr marL="0" indent="0">
              <a:lnSpc>
                <a:spcPct val="150000"/>
              </a:lnSpc>
              <a:spcBef>
                <a:spcPts val="0"/>
              </a:spcBef>
              <a:buNone/>
            </a:pPr>
            <a:r>
              <a:rPr lang="en-US" dirty="0"/>
              <a:t>5. Getting to know each other</a:t>
            </a:r>
          </a:p>
          <a:p>
            <a:pPr marL="0" indent="0">
              <a:lnSpc>
                <a:spcPct val="150000"/>
              </a:lnSpc>
              <a:spcBef>
                <a:spcPts val="0"/>
              </a:spcBef>
              <a:buNone/>
            </a:pPr>
            <a:endParaRPr lang="en-US" dirty="0"/>
          </a:p>
          <a:p>
            <a:pPr marL="0" indent="0">
              <a:lnSpc>
                <a:spcPct val="150000"/>
              </a:lnSpc>
              <a:spcBef>
                <a:spcPts val="0"/>
              </a:spcBef>
              <a:buNone/>
            </a:pPr>
            <a:endParaRPr lang="en-US" dirty="0"/>
          </a:p>
          <a:p>
            <a:pPr marL="0" indent="0">
              <a:lnSpc>
                <a:spcPct val="150000"/>
              </a:lnSpc>
              <a:spcBef>
                <a:spcPts val="0"/>
              </a:spcBef>
              <a:buNone/>
            </a:pPr>
            <a:endParaRPr lang="en-US" dirty="0"/>
          </a:p>
        </p:txBody>
      </p:sp>
      <p:sp>
        <p:nvSpPr>
          <p:cNvPr id="5" name="Slide Number Placeholder 4"/>
          <p:cNvSpPr>
            <a:spLocks noGrp="1"/>
          </p:cNvSpPr>
          <p:nvPr>
            <p:ph type="sldNum" sz="quarter" idx="12"/>
          </p:nvPr>
        </p:nvSpPr>
        <p:spPr/>
        <p:txBody>
          <a:bodyPr/>
          <a:lstStyle/>
          <a:p>
            <a:fld id="{A689C0C2-2628-4BC7-B4EC-5968BF3255A3}" type="slidenum">
              <a:rPr lang="en-US" smtClean="0"/>
              <a:pPr/>
              <a:t>28</a:t>
            </a:fld>
            <a:endParaRPr lang="en-US"/>
          </a:p>
        </p:txBody>
      </p:sp>
    </p:spTree>
    <p:extLst>
      <p:ext uri="{BB962C8B-B14F-4D97-AF65-F5344CB8AC3E}">
        <p14:creationId xmlns:p14="http://schemas.microsoft.com/office/powerpoint/2010/main" val="641051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5EC9-50E1-FD44-AC64-B25B73AD6CE1}"/>
              </a:ext>
            </a:extLst>
          </p:cNvPr>
          <p:cNvSpPr>
            <a:spLocks noGrp="1"/>
          </p:cNvSpPr>
          <p:nvPr>
            <p:ph type="title"/>
          </p:nvPr>
        </p:nvSpPr>
        <p:spPr/>
        <p:txBody>
          <a:bodyPr/>
          <a:lstStyle/>
          <a:p>
            <a:r>
              <a:rPr lang="en-US" dirty="0"/>
              <a:t>Duke Community Standard</a:t>
            </a:r>
          </a:p>
        </p:txBody>
      </p:sp>
      <p:sp>
        <p:nvSpPr>
          <p:cNvPr id="3" name="Content Placeholder 2">
            <a:extLst>
              <a:ext uri="{FF2B5EF4-FFF2-40B4-BE49-F238E27FC236}">
                <a16:creationId xmlns:a16="http://schemas.microsoft.com/office/drawing/2014/main" id="{B94B373A-9432-0C44-875E-613FD03B1DF8}"/>
              </a:ext>
            </a:extLst>
          </p:cNvPr>
          <p:cNvSpPr>
            <a:spLocks noGrp="1"/>
          </p:cNvSpPr>
          <p:nvPr>
            <p:ph idx="1"/>
          </p:nvPr>
        </p:nvSpPr>
        <p:spPr/>
        <p:txBody>
          <a:bodyPr>
            <a:noAutofit/>
          </a:bodyPr>
          <a:lstStyle/>
          <a:p>
            <a:pPr marL="0" indent="0">
              <a:buNone/>
            </a:pPr>
            <a:r>
              <a:rPr lang="en-US" sz="2400" dirty="0"/>
              <a:t>Duke University is a community dedicated to scholarship, leadership, and service and to the principles of honesty, fairness, respect, and accountability. Citizens of this community commit to reflect upon and uphold these principles in all academic and nonacademic endeavors, and to protect and promote a culture of integrity. </a:t>
            </a:r>
          </a:p>
          <a:p>
            <a:pPr marL="0" indent="0">
              <a:buNone/>
            </a:pPr>
            <a:endParaRPr lang="en-US" sz="2400" dirty="0"/>
          </a:p>
          <a:p>
            <a:pPr marL="0" indent="0">
              <a:buNone/>
            </a:pPr>
            <a:r>
              <a:rPr lang="en-US" sz="2400" dirty="0"/>
              <a:t>To uphold the Duke Community Standard:</a:t>
            </a:r>
          </a:p>
          <a:p>
            <a:r>
              <a:rPr lang="en-US" sz="2400" dirty="0"/>
              <a:t>I will not lie, cheat, or steal in my academic endeavors;</a:t>
            </a:r>
          </a:p>
          <a:p>
            <a:r>
              <a:rPr lang="en-US" sz="2400" dirty="0"/>
              <a:t>I will conduct myself honorably in all my endeavors; and</a:t>
            </a:r>
          </a:p>
          <a:p>
            <a:r>
              <a:rPr lang="en-US" sz="2400" dirty="0"/>
              <a:t>I will act if the Standard is compromised.</a:t>
            </a:r>
          </a:p>
          <a:p>
            <a:endParaRPr lang="en-US" sz="2400" dirty="0"/>
          </a:p>
        </p:txBody>
      </p:sp>
    </p:spTree>
    <p:extLst>
      <p:ext uri="{BB962C8B-B14F-4D97-AF65-F5344CB8AC3E}">
        <p14:creationId xmlns:p14="http://schemas.microsoft.com/office/powerpoint/2010/main" val="3522822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4122944-88CE-44E2-9CCB-FDF3FC4D6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856" y="1913628"/>
            <a:ext cx="2770310" cy="2969772"/>
          </a:xfrm>
          <a:prstGeom prst="rect">
            <a:avLst/>
          </a:prstGeom>
        </p:spPr>
      </p:pic>
      <p:sp>
        <p:nvSpPr>
          <p:cNvPr id="8" name="Star: 5 Points 7">
            <a:extLst>
              <a:ext uri="{FF2B5EF4-FFF2-40B4-BE49-F238E27FC236}">
                <a16:creationId xmlns:a16="http://schemas.microsoft.com/office/drawing/2014/main" id="{071F82CF-B695-4D8A-9338-F0A9584B59F9}"/>
              </a:ext>
            </a:extLst>
          </p:cNvPr>
          <p:cNvSpPr/>
          <p:nvPr/>
        </p:nvSpPr>
        <p:spPr>
          <a:xfrm>
            <a:off x="370349" y="1417639"/>
            <a:ext cx="1185014" cy="112065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3">
            <a:extLst>
              <a:ext uri="{FF2B5EF4-FFF2-40B4-BE49-F238E27FC236}">
                <a16:creationId xmlns:a16="http://schemas.microsoft.com/office/drawing/2014/main" id="{FB5021C5-C867-5D4D-B17A-E36C8EF7ED33}"/>
              </a:ext>
            </a:extLst>
          </p:cNvPr>
          <p:cNvSpPr>
            <a:spLocks noGrp="1"/>
          </p:cNvSpPr>
          <p:nvPr>
            <p:ph type="dt" sz="half" idx="10"/>
          </p:nvPr>
        </p:nvSpPr>
        <p:spPr>
          <a:xfrm>
            <a:off x="10894830" y="6492874"/>
            <a:ext cx="1297170" cy="365125"/>
          </a:xfrm>
        </p:spPr>
        <p:txBody>
          <a:bodyPr/>
          <a:lstStyle/>
          <a:p>
            <a:r>
              <a:rPr lang="en-US" dirty="0"/>
              <a:t>08/28/2019</a:t>
            </a:r>
          </a:p>
        </p:txBody>
      </p:sp>
      <p:sp>
        <p:nvSpPr>
          <p:cNvPr id="9" name="Slide Number Placeholder 4">
            <a:extLst>
              <a:ext uri="{FF2B5EF4-FFF2-40B4-BE49-F238E27FC236}">
                <a16:creationId xmlns:a16="http://schemas.microsoft.com/office/drawing/2014/main" id="{E3DBE1E9-8C82-DD4C-9030-D1A8E8ECB922}"/>
              </a:ext>
            </a:extLst>
          </p:cNvPr>
          <p:cNvSpPr>
            <a:spLocks noGrp="1"/>
          </p:cNvSpPr>
          <p:nvPr>
            <p:ph type="sldNum" sz="quarter" idx="12"/>
          </p:nvPr>
        </p:nvSpPr>
        <p:spPr>
          <a:xfrm>
            <a:off x="5851236" y="6492873"/>
            <a:ext cx="489528" cy="365125"/>
          </a:xfrm>
        </p:spPr>
        <p:txBody>
          <a:bodyPr/>
          <a:lstStyle/>
          <a:p>
            <a:fld id="{A689C0C2-2628-4BC7-B4EC-5968BF3255A3}" type="slidenum">
              <a:rPr lang="en-US" smtClean="0"/>
              <a:pPr/>
              <a:t>3</a:t>
            </a:fld>
            <a:endParaRPr lang="en-US"/>
          </a:p>
        </p:txBody>
      </p:sp>
      <p:pic>
        <p:nvPicPr>
          <p:cNvPr id="12" name="Picture 11">
            <a:extLst>
              <a:ext uri="{FF2B5EF4-FFF2-40B4-BE49-F238E27FC236}">
                <a16:creationId xmlns:a16="http://schemas.microsoft.com/office/drawing/2014/main" id="{047C94D0-85ED-1A4E-B45D-7451A5BD4273}"/>
              </a:ext>
            </a:extLst>
          </p:cNvPr>
          <p:cNvPicPr>
            <a:picLocks noChangeAspect="1"/>
          </p:cNvPicPr>
          <p:nvPr/>
        </p:nvPicPr>
        <p:blipFill>
          <a:blip r:embed="rId4"/>
          <a:stretch>
            <a:fillRect/>
          </a:stretch>
        </p:blipFill>
        <p:spPr>
          <a:xfrm>
            <a:off x="4445000" y="1948421"/>
            <a:ext cx="3302000" cy="3035300"/>
          </a:xfrm>
          <a:prstGeom prst="rect">
            <a:avLst/>
          </a:prstGeom>
        </p:spPr>
      </p:pic>
      <p:pic>
        <p:nvPicPr>
          <p:cNvPr id="13" name="Picture 12">
            <a:extLst>
              <a:ext uri="{FF2B5EF4-FFF2-40B4-BE49-F238E27FC236}">
                <a16:creationId xmlns:a16="http://schemas.microsoft.com/office/drawing/2014/main" id="{AD5DF49E-2480-F948-BF09-E0D076548E1F}"/>
              </a:ext>
            </a:extLst>
          </p:cNvPr>
          <p:cNvPicPr>
            <a:picLocks noChangeAspect="1"/>
          </p:cNvPicPr>
          <p:nvPr/>
        </p:nvPicPr>
        <p:blipFill rotWithShape="1">
          <a:blip r:embed="rId5"/>
          <a:srcRect r="19887"/>
          <a:stretch/>
        </p:blipFill>
        <p:spPr>
          <a:xfrm>
            <a:off x="8514264" y="2274564"/>
            <a:ext cx="2594460" cy="2247900"/>
          </a:xfrm>
          <a:prstGeom prst="rect">
            <a:avLst/>
          </a:prstGeom>
        </p:spPr>
      </p:pic>
      <p:sp>
        <p:nvSpPr>
          <p:cNvPr id="2" name="TextBox 1">
            <a:extLst>
              <a:ext uri="{FF2B5EF4-FFF2-40B4-BE49-F238E27FC236}">
                <a16:creationId xmlns:a16="http://schemas.microsoft.com/office/drawing/2014/main" id="{101D9B0C-BCA6-194C-A2E0-E3F32B9614C8}"/>
              </a:ext>
            </a:extLst>
          </p:cNvPr>
          <p:cNvSpPr txBox="1"/>
          <p:nvPr/>
        </p:nvSpPr>
        <p:spPr>
          <a:xfrm>
            <a:off x="11145795" y="3721851"/>
            <a:ext cx="793807" cy="369332"/>
          </a:xfrm>
          <a:prstGeom prst="rect">
            <a:avLst/>
          </a:prstGeom>
          <a:solidFill>
            <a:schemeClr val="bg1"/>
          </a:solidFill>
        </p:spPr>
        <p:txBody>
          <a:bodyPr wrap="none" rtlCol="0">
            <a:spAutoFit/>
          </a:bodyPr>
          <a:lstStyle/>
          <a:p>
            <a:r>
              <a:rPr lang="en-US" dirty="0">
                <a:solidFill>
                  <a:schemeClr val="tx1">
                    <a:lumMod val="65000"/>
                    <a:lumOff val="35000"/>
                  </a:schemeClr>
                </a:solidFill>
                <a:latin typeface="Baloo" panose="03080902040302020200" pitchFamily="66" charset="77"/>
                <a:cs typeface="Baloo" panose="03080902040302020200" pitchFamily="66" charset="77"/>
              </a:rPr>
              <a:t>37607</a:t>
            </a:r>
          </a:p>
        </p:txBody>
      </p:sp>
      <p:sp>
        <p:nvSpPr>
          <p:cNvPr id="4" name="TextBox 3">
            <a:extLst>
              <a:ext uri="{FF2B5EF4-FFF2-40B4-BE49-F238E27FC236}">
                <a16:creationId xmlns:a16="http://schemas.microsoft.com/office/drawing/2014/main" id="{996EDD92-9B5A-374C-B993-D85C21CE0579}"/>
              </a:ext>
            </a:extLst>
          </p:cNvPr>
          <p:cNvSpPr txBox="1"/>
          <p:nvPr/>
        </p:nvSpPr>
        <p:spPr>
          <a:xfrm>
            <a:off x="1424609" y="5440361"/>
            <a:ext cx="9470221" cy="523220"/>
          </a:xfrm>
          <a:prstGeom prst="rect">
            <a:avLst/>
          </a:prstGeom>
          <a:noFill/>
        </p:spPr>
        <p:txBody>
          <a:bodyPr wrap="none" rtlCol="0">
            <a:spAutoFit/>
          </a:bodyPr>
          <a:lstStyle/>
          <a:p>
            <a:r>
              <a:rPr lang="en-US" sz="2800" dirty="0"/>
              <a:t>* Use your </a:t>
            </a:r>
            <a:r>
              <a:rPr lang="en-US" sz="2800" dirty="0" err="1"/>
              <a:t>netID</a:t>
            </a:r>
            <a:r>
              <a:rPr lang="en-US" sz="2800" dirty="0"/>
              <a:t> when you create your </a:t>
            </a:r>
            <a:r>
              <a:rPr lang="en-US" sz="2800" dirty="0" err="1"/>
              <a:t>PollEverywhere</a:t>
            </a:r>
            <a:r>
              <a:rPr lang="en-US" sz="2800" dirty="0"/>
              <a:t> Account</a:t>
            </a:r>
          </a:p>
        </p:txBody>
      </p:sp>
      <p:sp>
        <p:nvSpPr>
          <p:cNvPr id="11" name="Title 1">
            <a:extLst>
              <a:ext uri="{FF2B5EF4-FFF2-40B4-BE49-F238E27FC236}">
                <a16:creationId xmlns:a16="http://schemas.microsoft.com/office/drawing/2014/main" id="{67AFEF14-6F4C-CB4B-A4A6-847A7EEC1808}"/>
              </a:ext>
            </a:extLst>
          </p:cNvPr>
          <p:cNvSpPr txBox="1">
            <a:spLocks/>
          </p:cNvSpPr>
          <p:nvPr/>
        </p:nvSpPr>
        <p:spPr>
          <a:xfrm>
            <a:off x="609600" y="274639"/>
            <a:ext cx="10972800" cy="1143000"/>
          </a:xfrm>
          <a:prstGeom prst="rect">
            <a:avLst/>
          </a:prstGeom>
        </p:spPr>
        <p:txBody>
          <a:bodyPr/>
          <a:lstStyle>
            <a:lvl1pPr algn="ctr" defTabSz="608901" rtl="0" eaLnBrk="1" latinLnBrk="0" hangingPunct="1">
              <a:spcBef>
                <a:spcPct val="0"/>
              </a:spcBef>
              <a:buNone/>
              <a:defRPr sz="5400" kern="1200">
                <a:solidFill>
                  <a:srgbClr val="001A57"/>
                </a:solidFill>
                <a:latin typeface="Helvetica"/>
                <a:ea typeface="+mj-ea"/>
                <a:cs typeface="+mj-cs"/>
              </a:defRPr>
            </a:lvl1pPr>
          </a:lstStyle>
          <a:p>
            <a:r>
              <a:rPr lang="en-US" sz="4400" dirty="0"/>
              <a:t>Taking the temperature of the room: </a:t>
            </a:r>
            <a:r>
              <a:rPr lang="en-US" sz="4400" dirty="0" err="1"/>
              <a:t>PollEverywhere</a:t>
            </a:r>
            <a:endParaRPr lang="en-US" sz="4400" dirty="0"/>
          </a:p>
        </p:txBody>
      </p:sp>
    </p:spTree>
    <p:extLst>
      <p:ext uri="{BB962C8B-B14F-4D97-AF65-F5344CB8AC3E}">
        <p14:creationId xmlns:p14="http://schemas.microsoft.com/office/powerpoint/2010/main" val="357832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428BE44-77EA-FD4E-928F-8AF19CC6EFEF}"/>
              </a:ext>
            </a:extLst>
          </p:cNvPr>
          <p:cNvSpPr txBox="1"/>
          <p:nvPr/>
        </p:nvSpPr>
        <p:spPr>
          <a:xfrm>
            <a:off x="7005318" y="2430865"/>
            <a:ext cx="4769992" cy="2831544"/>
          </a:xfrm>
          <a:prstGeom prst="rect">
            <a:avLst/>
          </a:prstGeom>
          <a:noFill/>
        </p:spPr>
        <p:txBody>
          <a:bodyPr wrap="square" rtlCol="0">
            <a:spAutoFit/>
          </a:bodyPr>
          <a:lstStyle/>
          <a:p>
            <a:pPr marL="285750" indent="-285750">
              <a:buFont typeface="Arial" panose="020B0604020202020204" pitchFamily="34" charset="0"/>
              <a:buChar char="•"/>
            </a:pPr>
            <a:r>
              <a:rPr lang="en-US" sz="2000" b="1" dirty="0"/>
              <a:t>Communication Workshop Series.      </a:t>
            </a:r>
            <a:r>
              <a:rPr lang="en-US" sz="2000" i="1" dirty="0"/>
              <a:t>Past Offerings</a:t>
            </a:r>
          </a:p>
          <a:p>
            <a:pPr marL="742950" lvl="1" indent="-285750">
              <a:buFont typeface="Arial" panose="020B0604020202020204" pitchFamily="34" charset="0"/>
              <a:buChar char="•"/>
            </a:pPr>
            <a:r>
              <a:rPr lang="en-US" sz="2000" dirty="0"/>
              <a:t>Managing Presentation Anxiety</a:t>
            </a:r>
          </a:p>
          <a:p>
            <a:pPr marL="742950" lvl="1" indent="-285750">
              <a:buFont typeface="Arial" panose="020B0604020202020204" pitchFamily="34" charset="0"/>
              <a:buChar char="•"/>
            </a:pPr>
            <a:r>
              <a:rPr lang="en-US" sz="2000" dirty="0"/>
              <a:t>Making Small Talk</a:t>
            </a:r>
          </a:p>
          <a:p>
            <a:pPr marL="742950" lvl="1" indent="-285750">
              <a:buFont typeface="Arial" panose="020B0604020202020204" pitchFamily="34" charset="0"/>
              <a:buChar char="•"/>
            </a:pPr>
            <a:r>
              <a:rPr lang="en-US" sz="2000" dirty="0"/>
              <a:t>Writing an SOP for PhD Applications</a:t>
            </a:r>
          </a:p>
          <a:p>
            <a:pPr marL="742950" lvl="1" indent="-285750">
              <a:buFont typeface="Arial" panose="020B0604020202020204" pitchFamily="34" charset="0"/>
              <a:buChar char="•"/>
            </a:pPr>
            <a:r>
              <a:rPr lang="en-US" sz="2000" dirty="0"/>
              <a:t>10 Tips to Instantly Improve Writing</a:t>
            </a:r>
          </a:p>
          <a:p>
            <a:pPr lvl="1"/>
            <a:endParaRPr lang="en-US" sz="2000" dirty="0"/>
          </a:p>
          <a:p>
            <a:pPr marL="285750" indent="-285750">
              <a:buFont typeface="Arial" panose="020B0604020202020204" pitchFamily="34" charset="0"/>
              <a:buChar char="•"/>
            </a:pPr>
            <a:r>
              <a:rPr lang="en-US" sz="2000" b="1" dirty="0"/>
              <a:t>Conversation Club </a:t>
            </a:r>
            <a:r>
              <a:rPr lang="en-US" sz="2000" dirty="0"/>
              <a:t>– </a:t>
            </a:r>
            <a:r>
              <a:rPr lang="en-US" sz="2000" dirty="0" err="1"/>
              <a:t>SnackChat</a:t>
            </a:r>
            <a:r>
              <a:rPr lang="en-US" sz="2000" dirty="0"/>
              <a:t>! </a:t>
            </a:r>
          </a:p>
          <a:p>
            <a:endParaRPr lang="en-US" dirty="0"/>
          </a:p>
        </p:txBody>
      </p:sp>
      <p:sp>
        <p:nvSpPr>
          <p:cNvPr id="20" name="TextBox 19">
            <a:extLst>
              <a:ext uri="{FF2B5EF4-FFF2-40B4-BE49-F238E27FC236}">
                <a16:creationId xmlns:a16="http://schemas.microsoft.com/office/drawing/2014/main" id="{2D96D418-2B9A-9C40-AC12-2EE11681FE9A}"/>
              </a:ext>
            </a:extLst>
          </p:cNvPr>
          <p:cNvSpPr txBox="1"/>
          <p:nvPr/>
        </p:nvSpPr>
        <p:spPr>
          <a:xfrm>
            <a:off x="416690" y="2430865"/>
            <a:ext cx="4888267" cy="3477875"/>
          </a:xfrm>
          <a:prstGeom prst="rect">
            <a:avLst/>
          </a:prstGeom>
          <a:noFill/>
        </p:spPr>
        <p:txBody>
          <a:bodyPr wrap="square" rtlCol="0">
            <a:spAutoFit/>
          </a:bodyPr>
          <a:lstStyle/>
          <a:p>
            <a:pPr marL="285750" indent="-285750">
              <a:buFont typeface="Arial" panose="020B0604020202020204" pitchFamily="34" charset="0"/>
              <a:buChar char="•"/>
            </a:pPr>
            <a:r>
              <a:rPr lang="en-US" sz="2000" b="1" dirty="0"/>
              <a:t>Graduate Communications Center (GCC)</a:t>
            </a:r>
          </a:p>
          <a:p>
            <a:r>
              <a:rPr lang="en-US" sz="2000" i="1" dirty="0"/>
              <a:t>      One-on-One Coaching</a:t>
            </a:r>
          </a:p>
          <a:p>
            <a:pPr marL="742950" lvl="1" indent="-285750">
              <a:buFont typeface="Arial" panose="020B0604020202020204" pitchFamily="34" charset="0"/>
              <a:buChar char="•"/>
            </a:pPr>
            <a:r>
              <a:rPr lang="en-US" sz="2000" dirty="0"/>
              <a:t>Writing assignments</a:t>
            </a:r>
          </a:p>
          <a:p>
            <a:pPr marL="742950" lvl="1" indent="-285750">
              <a:buFont typeface="Arial" panose="020B0604020202020204" pitchFamily="34" charset="0"/>
              <a:buChar char="•"/>
            </a:pPr>
            <a:r>
              <a:rPr lang="en-US" sz="2000" dirty="0"/>
              <a:t>Research Papers</a:t>
            </a:r>
          </a:p>
          <a:p>
            <a:pPr marL="742950" lvl="1" indent="-285750">
              <a:buFont typeface="Arial" panose="020B0604020202020204" pitchFamily="34" charset="0"/>
              <a:buChar char="•"/>
            </a:pPr>
            <a:r>
              <a:rPr lang="en-US" sz="2000" dirty="0"/>
              <a:t>Cover Letters</a:t>
            </a:r>
          </a:p>
          <a:p>
            <a:pPr marL="742950" lvl="1" indent="-285750">
              <a:buFont typeface="Arial" panose="020B0604020202020204" pitchFamily="34" charset="0"/>
              <a:buChar char="•"/>
            </a:pPr>
            <a:r>
              <a:rPr lang="en-US" sz="2000" dirty="0"/>
              <a:t>PhD Publication/Dissertation/Prelims</a:t>
            </a:r>
          </a:p>
          <a:p>
            <a:pPr marL="742950" lvl="1" indent="-285750">
              <a:buFont typeface="Arial" panose="020B0604020202020204" pitchFamily="34" charset="0"/>
              <a:buChar char="•"/>
            </a:pPr>
            <a:r>
              <a:rPr lang="en-US" sz="2000" dirty="0"/>
              <a:t>Master’s Theses/Projects</a:t>
            </a:r>
          </a:p>
          <a:p>
            <a:pPr marL="742950" lvl="1" indent="-285750">
              <a:buFont typeface="Arial" panose="020B0604020202020204" pitchFamily="34" charset="0"/>
              <a:buChar char="•"/>
            </a:pPr>
            <a:r>
              <a:rPr lang="en-US" sz="2000" dirty="0"/>
              <a:t>Presentations</a:t>
            </a:r>
          </a:p>
          <a:p>
            <a:pPr marL="742950" lvl="1" indent="-285750">
              <a:buFont typeface="Arial" panose="020B0604020202020204" pitchFamily="34" charset="0"/>
              <a:buChar char="•"/>
            </a:pPr>
            <a:r>
              <a:rPr lang="en-US" sz="2000" dirty="0"/>
              <a:t>Small Talk Practice</a:t>
            </a:r>
          </a:p>
          <a:p>
            <a:pPr marL="742950" lvl="1" indent="-285750">
              <a:buFont typeface="Arial" panose="020B0604020202020204" pitchFamily="34" charset="0"/>
              <a:buChar char="•"/>
            </a:pPr>
            <a:r>
              <a:rPr lang="en-US" sz="2000" dirty="0"/>
              <a:t>Pronunciation Coaching</a:t>
            </a:r>
          </a:p>
          <a:p>
            <a:pPr marL="742950" lvl="1" indent="-285750">
              <a:buFont typeface="Arial" panose="020B0604020202020204" pitchFamily="34" charset="0"/>
              <a:buChar char="•"/>
            </a:pPr>
            <a:r>
              <a:rPr lang="en-US" sz="2000" dirty="0"/>
              <a:t>Intercultural situation navigation</a:t>
            </a:r>
          </a:p>
        </p:txBody>
      </p:sp>
      <p:pic>
        <p:nvPicPr>
          <p:cNvPr id="5" name="Content Placeholder 4" descr="A close up of a logo&#10;&#10;Description automatically generated">
            <a:extLst>
              <a:ext uri="{FF2B5EF4-FFF2-40B4-BE49-F238E27FC236}">
                <a16:creationId xmlns:a16="http://schemas.microsoft.com/office/drawing/2014/main" id="{68F7176C-655E-8845-8CB9-54718E99E3CF}"/>
              </a:ext>
            </a:extLst>
          </p:cNvPr>
          <p:cNvPicPr>
            <a:picLocks noGrp="1" noChangeAspect="1"/>
          </p:cNvPicPr>
          <p:nvPr>
            <p:ph idx="1"/>
          </p:nvPr>
        </p:nvPicPr>
        <p:blipFill rotWithShape="1">
          <a:blip r:embed="rId3"/>
          <a:srcRect t="19741" r="2351" b="15570"/>
          <a:stretch/>
        </p:blipFill>
        <p:spPr>
          <a:xfrm>
            <a:off x="1597189" y="285007"/>
            <a:ext cx="8496837" cy="1827571"/>
          </a:xfrm>
        </p:spPr>
      </p:pic>
      <p:sp>
        <p:nvSpPr>
          <p:cNvPr id="6" name="TextBox 5">
            <a:extLst>
              <a:ext uri="{FF2B5EF4-FFF2-40B4-BE49-F238E27FC236}">
                <a16:creationId xmlns:a16="http://schemas.microsoft.com/office/drawing/2014/main" id="{E0D4A3FD-BC3E-7B43-9C09-D3DA2C4D3C23}"/>
              </a:ext>
            </a:extLst>
          </p:cNvPr>
          <p:cNvSpPr txBox="1"/>
          <p:nvPr/>
        </p:nvSpPr>
        <p:spPr>
          <a:xfrm>
            <a:off x="115614" y="5473005"/>
            <a:ext cx="11530669" cy="954107"/>
          </a:xfrm>
          <a:prstGeom prst="rect">
            <a:avLst/>
          </a:prstGeom>
          <a:noFill/>
        </p:spPr>
        <p:txBody>
          <a:bodyPr wrap="square" rtlCol="0">
            <a:spAutoFit/>
          </a:bodyPr>
          <a:lstStyle/>
          <a:p>
            <a:pPr algn="r"/>
            <a:r>
              <a:rPr lang="en-US" sz="2800" dirty="0">
                <a:hlinkClick r:id="rId4"/>
              </a:rPr>
              <a:t>gcc-pratt@duke.edu</a:t>
            </a:r>
            <a:endParaRPr lang="en-US" sz="2800" dirty="0"/>
          </a:p>
          <a:p>
            <a:pPr algn="r"/>
            <a:r>
              <a:rPr lang="en-US" sz="2800" dirty="0">
                <a:hlinkClick r:id="rId5"/>
              </a:rPr>
              <a:t>https://pratt.duke.edu/grad/students/comms-and-intercultural-programs</a:t>
            </a:r>
            <a:r>
              <a:rPr lang="en-US" sz="2800" dirty="0"/>
              <a:t> </a:t>
            </a:r>
          </a:p>
        </p:txBody>
      </p:sp>
    </p:spTree>
    <p:extLst>
      <p:ext uri="{BB962C8B-B14F-4D97-AF65-F5344CB8AC3E}">
        <p14:creationId xmlns:p14="http://schemas.microsoft.com/office/powerpoint/2010/main" val="1500560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for today</a:t>
            </a:r>
          </a:p>
        </p:txBody>
      </p:sp>
      <p:sp>
        <p:nvSpPr>
          <p:cNvPr id="3" name="Content Placeholder 2"/>
          <p:cNvSpPr>
            <a:spLocks noGrp="1"/>
          </p:cNvSpPr>
          <p:nvPr>
            <p:ph idx="1"/>
          </p:nvPr>
        </p:nvSpPr>
        <p:spPr>
          <a:xfrm>
            <a:off x="838200" y="1690688"/>
            <a:ext cx="10515600" cy="4351338"/>
          </a:xfrm>
        </p:spPr>
        <p:txBody>
          <a:bodyPr>
            <a:normAutofit/>
          </a:bodyPr>
          <a:lstStyle/>
          <a:p>
            <a:pPr marL="514350" indent="-514350">
              <a:lnSpc>
                <a:spcPct val="150000"/>
              </a:lnSpc>
              <a:spcBef>
                <a:spcPts val="0"/>
              </a:spcBef>
              <a:buAutoNum type="arabicPeriod"/>
            </a:pPr>
            <a:r>
              <a:rPr lang="en-US" dirty="0"/>
              <a:t>Course Introduction</a:t>
            </a:r>
          </a:p>
          <a:p>
            <a:pPr marL="0" indent="0">
              <a:lnSpc>
                <a:spcPct val="150000"/>
              </a:lnSpc>
              <a:spcBef>
                <a:spcPts val="0"/>
              </a:spcBef>
              <a:buNone/>
            </a:pPr>
            <a:r>
              <a:rPr lang="en-US" dirty="0"/>
              <a:t>2. Introduction to Data Science</a:t>
            </a:r>
            <a:br>
              <a:rPr lang="en-US" dirty="0"/>
            </a:br>
            <a:r>
              <a:rPr lang="en-US" dirty="0"/>
              <a:t>3. Syllabus </a:t>
            </a:r>
          </a:p>
          <a:p>
            <a:pPr marL="0" indent="0">
              <a:lnSpc>
                <a:spcPct val="150000"/>
              </a:lnSpc>
              <a:spcBef>
                <a:spcPts val="0"/>
              </a:spcBef>
              <a:buNone/>
            </a:pPr>
            <a:r>
              <a:rPr lang="en-US" dirty="0"/>
              <a:t>4. Honor Code</a:t>
            </a:r>
          </a:p>
          <a:p>
            <a:pPr marL="0" indent="0">
              <a:lnSpc>
                <a:spcPct val="150000"/>
              </a:lnSpc>
              <a:spcBef>
                <a:spcPts val="0"/>
              </a:spcBef>
              <a:buNone/>
            </a:pPr>
            <a:r>
              <a:rPr lang="en-US" dirty="0">
                <a:solidFill>
                  <a:srgbClr val="002060"/>
                </a:solidFill>
              </a:rPr>
              <a:t>5. Getting to know each other</a:t>
            </a:r>
          </a:p>
          <a:p>
            <a:pPr marL="0" indent="0">
              <a:lnSpc>
                <a:spcPct val="150000"/>
              </a:lnSpc>
              <a:spcBef>
                <a:spcPts val="0"/>
              </a:spcBef>
              <a:buNone/>
            </a:pPr>
            <a:endParaRPr lang="en-US" dirty="0"/>
          </a:p>
          <a:p>
            <a:pPr marL="0" indent="0">
              <a:lnSpc>
                <a:spcPct val="150000"/>
              </a:lnSpc>
              <a:spcBef>
                <a:spcPts val="0"/>
              </a:spcBef>
              <a:buNone/>
            </a:pPr>
            <a:endParaRPr lang="en-US" dirty="0"/>
          </a:p>
          <a:p>
            <a:pPr marL="0" indent="0">
              <a:lnSpc>
                <a:spcPct val="150000"/>
              </a:lnSpc>
              <a:spcBef>
                <a:spcPts val="0"/>
              </a:spcBef>
              <a:buNone/>
            </a:pPr>
            <a:endParaRPr lang="en-US" dirty="0"/>
          </a:p>
        </p:txBody>
      </p:sp>
      <p:sp>
        <p:nvSpPr>
          <p:cNvPr id="5" name="Slide Number Placeholder 4"/>
          <p:cNvSpPr>
            <a:spLocks noGrp="1"/>
          </p:cNvSpPr>
          <p:nvPr>
            <p:ph type="sldNum" sz="quarter" idx="12"/>
          </p:nvPr>
        </p:nvSpPr>
        <p:spPr/>
        <p:txBody>
          <a:bodyPr/>
          <a:lstStyle/>
          <a:p>
            <a:fld id="{A689C0C2-2628-4BC7-B4EC-5968BF3255A3}" type="slidenum">
              <a:rPr lang="en-US" smtClean="0"/>
              <a:pPr/>
              <a:t>31</a:t>
            </a:fld>
            <a:endParaRPr lang="en-US"/>
          </a:p>
        </p:txBody>
      </p:sp>
    </p:spTree>
    <p:extLst>
      <p:ext uri="{BB962C8B-B14F-4D97-AF65-F5344CB8AC3E}">
        <p14:creationId xmlns:p14="http://schemas.microsoft.com/office/powerpoint/2010/main" val="2201854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0786-3401-054A-83C0-6784B5A189F1}"/>
              </a:ext>
            </a:extLst>
          </p:cNvPr>
          <p:cNvSpPr>
            <a:spLocks noGrp="1"/>
          </p:cNvSpPr>
          <p:nvPr>
            <p:ph type="title"/>
          </p:nvPr>
        </p:nvSpPr>
        <p:spPr/>
        <p:txBody>
          <a:bodyPr/>
          <a:lstStyle/>
          <a:p>
            <a:r>
              <a:rPr lang="en-US" dirty="0"/>
              <a:t>Its nice getting to know you!</a:t>
            </a:r>
          </a:p>
        </p:txBody>
      </p:sp>
      <p:sp>
        <p:nvSpPr>
          <p:cNvPr id="3" name="Content Placeholder 2">
            <a:extLst>
              <a:ext uri="{FF2B5EF4-FFF2-40B4-BE49-F238E27FC236}">
                <a16:creationId xmlns:a16="http://schemas.microsoft.com/office/drawing/2014/main" id="{19538552-8DAB-8A4C-9AEF-309387F31652}"/>
              </a:ext>
            </a:extLst>
          </p:cNvPr>
          <p:cNvSpPr>
            <a:spLocks noGrp="1"/>
          </p:cNvSpPr>
          <p:nvPr>
            <p:ph idx="1"/>
          </p:nvPr>
        </p:nvSpPr>
        <p:spPr/>
        <p:txBody>
          <a:bodyPr>
            <a:normAutofit lnSpcReduction="10000"/>
          </a:bodyPr>
          <a:lstStyle/>
          <a:p>
            <a:pPr marL="514350" indent="-514350">
              <a:buFont typeface="+mj-lt"/>
              <a:buAutoNum type="arabicPeriod"/>
            </a:pPr>
            <a:r>
              <a:rPr lang="en-US" dirty="0"/>
              <a:t>Name </a:t>
            </a:r>
          </a:p>
          <a:p>
            <a:pPr lvl="1"/>
            <a:r>
              <a:rPr lang="en-US" dirty="0"/>
              <a:t>Nickname</a:t>
            </a:r>
          </a:p>
          <a:p>
            <a:pPr lvl="1"/>
            <a:r>
              <a:rPr lang="en-US" dirty="0"/>
              <a:t>Gender pronouns if you desire to share</a:t>
            </a:r>
          </a:p>
          <a:p>
            <a:pPr marL="514350" indent="-514350">
              <a:buFont typeface="+mj-lt"/>
              <a:buAutoNum type="arabicPeriod"/>
            </a:pPr>
            <a:r>
              <a:rPr lang="en-US" dirty="0"/>
              <a:t>Major / Program &amp; Year</a:t>
            </a:r>
          </a:p>
          <a:p>
            <a:pPr marL="514350" indent="-514350">
              <a:buFont typeface="+mj-lt"/>
              <a:buAutoNum type="arabicPeriod"/>
            </a:pPr>
            <a:r>
              <a:rPr lang="en-US" dirty="0"/>
              <a:t>Hometown</a:t>
            </a:r>
          </a:p>
          <a:p>
            <a:pPr marL="514350" indent="-514350">
              <a:buFont typeface="+mj-lt"/>
              <a:buAutoNum type="arabicPeriod"/>
            </a:pPr>
            <a:r>
              <a:rPr lang="en-US" dirty="0"/>
              <a:t>Favorite food</a:t>
            </a:r>
          </a:p>
          <a:p>
            <a:pPr marL="514350" indent="-514350">
              <a:buFont typeface="+mj-lt"/>
              <a:buAutoNum type="arabicPeriod"/>
            </a:pPr>
            <a:r>
              <a:rPr lang="en-US" dirty="0"/>
              <a:t>What is something new that you learned about Durham, Duke, yourself, or something else interesting in the past week?</a:t>
            </a:r>
          </a:p>
          <a:p>
            <a:pPr marL="514350" indent="-514350">
              <a:buFont typeface="+mj-lt"/>
              <a:buAutoNum type="arabicPeriod"/>
            </a:pPr>
            <a:endParaRPr lang="en-US" dirty="0"/>
          </a:p>
          <a:p>
            <a:endParaRPr lang="en-US" dirty="0"/>
          </a:p>
        </p:txBody>
      </p:sp>
      <p:sp>
        <p:nvSpPr>
          <p:cNvPr id="5" name="Rectangle 1">
            <a:extLst>
              <a:ext uri="{FF2B5EF4-FFF2-40B4-BE49-F238E27FC236}">
                <a16:creationId xmlns:a16="http://schemas.microsoft.com/office/drawing/2014/main" id="{A08CF218-82B7-764C-AFB6-A8B087AD3C7C}"/>
              </a:ext>
            </a:extLst>
          </p:cNvPr>
          <p:cNvSpPr>
            <a:spLocks noChangeArrowheads="1"/>
          </p:cNvSpPr>
          <p:nvPr/>
        </p:nvSpPr>
        <p:spPr bwMode="auto">
          <a:xfrm>
            <a:off x="4391025" y="34813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37313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ECFAA4E-D3FA-2240-B2D0-8CD617FABB4F}"/>
              </a:ext>
            </a:extLst>
          </p:cNvPr>
          <p:cNvSpPr>
            <a:spLocks noGrp="1"/>
          </p:cNvSpPr>
          <p:nvPr>
            <p:ph type="dt" sz="half" idx="10"/>
          </p:nvPr>
        </p:nvSpPr>
        <p:spPr>
          <a:xfrm>
            <a:off x="10894830" y="6492874"/>
            <a:ext cx="1297170" cy="365125"/>
          </a:xfrm>
        </p:spPr>
        <p:txBody>
          <a:bodyPr/>
          <a:lstStyle/>
          <a:p>
            <a:r>
              <a:rPr lang="en-US" dirty="0"/>
              <a:t>08/28/2019</a:t>
            </a:r>
          </a:p>
        </p:txBody>
      </p:sp>
      <p:sp>
        <p:nvSpPr>
          <p:cNvPr id="6" name="Slide Number Placeholder 4">
            <a:extLst>
              <a:ext uri="{FF2B5EF4-FFF2-40B4-BE49-F238E27FC236}">
                <a16:creationId xmlns:a16="http://schemas.microsoft.com/office/drawing/2014/main" id="{8D3F2A8E-6ACB-7E41-A215-AD13143E0828}"/>
              </a:ext>
            </a:extLst>
          </p:cNvPr>
          <p:cNvSpPr>
            <a:spLocks noGrp="1"/>
          </p:cNvSpPr>
          <p:nvPr>
            <p:ph type="sldNum" sz="quarter" idx="12"/>
          </p:nvPr>
        </p:nvSpPr>
        <p:spPr>
          <a:xfrm>
            <a:off x="5851236" y="6492873"/>
            <a:ext cx="489528" cy="365125"/>
          </a:xfrm>
        </p:spPr>
        <p:txBody>
          <a:bodyPr/>
          <a:lstStyle/>
          <a:p>
            <a:fld id="{A689C0C2-2628-4BC7-B4EC-5968BF3255A3}" type="slidenum">
              <a:rPr lang="en-US" smtClean="0"/>
              <a:pPr/>
              <a:t>4</a:t>
            </a:fld>
            <a:endParaRPr lang="en-US"/>
          </a:p>
        </p:txBody>
      </p:sp>
      <p:pic>
        <p:nvPicPr>
          <p:cNvPr id="10" name="Picture 9">
            <a:extLst>
              <a:ext uri="{FF2B5EF4-FFF2-40B4-BE49-F238E27FC236}">
                <a16:creationId xmlns:a16="http://schemas.microsoft.com/office/drawing/2014/main" id="{24DA076D-B149-6B4C-8E52-BC7D8A6E6D64}"/>
              </a:ext>
            </a:extLst>
          </p:cNvPr>
          <p:cNvPicPr>
            <a:picLocks noChangeAspect="1"/>
          </p:cNvPicPr>
          <p:nvPr/>
        </p:nvPicPr>
        <p:blipFill>
          <a:blip r:embed="rId3"/>
          <a:stretch>
            <a:fillRect/>
          </a:stretch>
        </p:blipFill>
        <p:spPr>
          <a:xfrm>
            <a:off x="1428194" y="2251134"/>
            <a:ext cx="9335612" cy="1130613"/>
          </a:xfrm>
          <a:prstGeom prst="rect">
            <a:avLst/>
          </a:prstGeom>
        </p:spPr>
      </p:pic>
      <p:sp>
        <p:nvSpPr>
          <p:cNvPr id="7" name="Title 1">
            <a:extLst>
              <a:ext uri="{FF2B5EF4-FFF2-40B4-BE49-F238E27FC236}">
                <a16:creationId xmlns:a16="http://schemas.microsoft.com/office/drawing/2014/main" id="{C9668959-6C5E-A64A-B113-32D510FF978C}"/>
              </a:ext>
            </a:extLst>
          </p:cNvPr>
          <p:cNvSpPr txBox="1">
            <a:spLocks/>
          </p:cNvSpPr>
          <p:nvPr/>
        </p:nvSpPr>
        <p:spPr>
          <a:xfrm>
            <a:off x="609600" y="274639"/>
            <a:ext cx="10972800" cy="1143000"/>
          </a:xfrm>
          <a:prstGeom prst="rect">
            <a:avLst/>
          </a:prstGeom>
        </p:spPr>
        <p:txBody>
          <a:bodyPr/>
          <a:lstStyle>
            <a:lvl1pPr algn="ctr" defTabSz="608901" rtl="0" eaLnBrk="1" latinLnBrk="0" hangingPunct="1">
              <a:spcBef>
                <a:spcPct val="0"/>
              </a:spcBef>
              <a:buNone/>
              <a:defRPr sz="5400" kern="1200">
                <a:solidFill>
                  <a:srgbClr val="001A57"/>
                </a:solidFill>
                <a:latin typeface="Helvetica"/>
                <a:ea typeface="+mj-ea"/>
                <a:cs typeface="+mj-cs"/>
              </a:defRPr>
            </a:lvl1pPr>
          </a:lstStyle>
          <a:p>
            <a:r>
              <a:rPr lang="en-US" sz="4400" dirty="0"/>
              <a:t>Two ways to respond to </a:t>
            </a:r>
            <a:r>
              <a:rPr lang="en-US" sz="4400" dirty="0" err="1"/>
              <a:t>PollEverywhere</a:t>
            </a:r>
            <a:r>
              <a:rPr lang="en-US" sz="4400" dirty="0"/>
              <a:t> surveys:</a:t>
            </a:r>
          </a:p>
        </p:txBody>
      </p:sp>
      <p:sp>
        <p:nvSpPr>
          <p:cNvPr id="8" name="Title 1">
            <a:extLst>
              <a:ext uri="{FF2B5EF4-FFF2-40B4-BE49-F238E27FC236}">
                <a16:creationId xmlns:a16="http://schemas.microsoft.com/office/drawing/2014/main" id="{B88E66F4-1F09-4248-966A-0BF36DAF8386}"/>
              </a:ext>
            </a:extLst>
          </p:cNvPr>
          <p:cNvSpPr txBox="1">
            <a:spLocks/>
          </p:cNvSpPr>
          <p:nvPr/>
        </p:nvSpPr>
        <p:spPr>
          <a:xfrm>
            <a:off x="609600" y="3951071"/>
            <a:ext cx="10972800" cy="1143000"/>
          </a:xfrm>
          <a:prstGeom prst="rect">
            <a:avLst/>
          </a:prstGeom>
        </p:spPr>
        <p:txBody>
          <a:bodyPr/>
          <a:lstStyle>
            <a:lvl1pPr algn="ctr" defTabSz="608901" rtl="0" eaLnBrk="1" latinLnBrk="0" hangingPunct="1">
              <a:spcBef>
                <a:spcPct val="0"/>
              </a:spcBef>
              <a:buNone/>
              <a:defRPr sz="5400" kern="1200">
                <a:solidFill>
                  <a:srgbClr val="001A57"/>
                </a:solidFill>
                <a:latin typeface="Helvetica"/>
                <a:ea typeface="+mj-ea"/>
                <a:cs typeface="+mj-cs"/>
              </a:defRPr>
            </a:lvl1pPr>
          </a:lstStyle>
          <a:p>
            <a:r>
              <a:rPr lang="en-US" sz="3600" dirty="0"/>
              <a:t>Be sure to respond to polls! </a:t>
            </a:r>
          </a:p>
          <a:p>
            <a:endParaRPr lang="en-US" sz="3600" dirty="0"/>
          </a:p>
          <a:p>
            <a:r>
              <a:rPr lang="en-US" sz="3600" dirty="0"/>
              <a:t>Your responses will be included in your course participation assessment</a:t>
            </a:r>
          </a:p>
        </p:txBody>
      </p:sp>
    </p:spTree>
    <p:extLst>
      <p:ext uri="{BB962C8B-B14F-4D97-AF65-F5344CB8AC3E}">
        <p14:creationId xmlns:p14="http://schemas.microsoft.com/office/powerpoint/2010/main" val="257830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5EB1-84D4-6395-0C0D-4C81A7A4345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0F1C9D4-D29A-3968-D22A-0022751560CC}"/>
              </a:ext>
            </a:extLst>
          </p:cNvPr>
          <p:cNvSpPr>
            <a:spLocks noGrp="1"/>
          </p:cNvSpPr>
          <p:nvPr>
            <p:ph type="subTitle" idx="1"/>
          </p:nvPr>
        </p:nvSpPr>
        <p:spPr/>
        <p:txBody>
          <a:bodyPr/>
          <a:lstStyle/>
          <a:p>
            <a:endParaRPr lang="en-US"/>
          </a:p>
        </p:txBody>
      </p:sp>
      <p:pic>
        <p:nvPicPr>
          <p:cNvPr id="5" name="slide.url=https://www.polleverywhere.com/multiple_choice_polls/hNZPX2hTQaxrWHj9mCGjR?state=opened&amp;flow=Default&amp;onscreen=persist">
            <a:extLst>
              <a:ext uri="{FF2B5EF4-FFF2-40B4-BE49-F238E27FC236}">
                <a16:creationId xmlns:a16="http://schemas.microsoft.com/office/drawing/2014/main" id="{2E5BAD69-AB5C-3956-3298-509574325C4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34830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831B-36F8-A342-9AB6-350BA9608E8C}"/>
              </a:ext>
            </a:extLst>
          </p:cNvPr>
          <p:cNvSpPr>
            <a:spLocks noGrp="1"/>
          </p:cNvSpPr>
          <p:nvPr>
            <p:ph type="title"/>
          </p:nvPr>
        </p:nvSpPr>
        <p:spPr/>
        <p:txBody>
          <a:bodyPr/>
          <a:lstStyle/>
          <a:p>
            <a:r>
              <a:rPr lang="en-US" dirty="0"/>
              <a:t>Mine is Tux the Penguin</a:t>
            </a:r>
          </a:p>
        </p:txBody>
      </p:sp>
      <p:pic>
        <p:nvPicPr>
          <p:cNvPr id="4" name="Picture 3">
            <a:extLst>
              <a:ext uri="{FF2B5EF4-FFF2-40B4-BE49-F238E27FC236}">
                <a16:creationId xmlns:a16="http://schemas.microsoft.com/office/drawing/2014/main" id="{850081A2-3863-F646-AF8D-8918987A8CFC}"/>
              </a:ext>
            </a:extLst>
          </p:cNvPr>
          <p:cNvPicPr>
            <a:picLocks noChangeAspect="1"/>
          </p:cNvPicPr>
          <p:nvPr/>
        </p:nvPicPr>
        <p:blipFill>
          <a:blip r:embed="rId3"/>
          <a:stretch>
            <a:fillRect/>
          </a:stretch>
        </p:blipFill>
        <p:spPr>
          <a:xfrm>
            <a:off x="4952813" y="2373405"/>
            <a:ext cx="2286374" cy="2672385"/>
          </a:xfrm>
          <a:prstGeom prst="rect">
            <a:avLst/>
          </a:prstGeom>
        </p:spPr>
      </p:pic>
    </p:spTree>
    <p:extLst>
      <p:ext uri="{BB962C8B-B14F-4D97-AF65-F5344CB8AC3E}">
        <p14:creationId xmlns:p14="http://schemas.microsoft.com/office/powerpoint/2010/main" val="161522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187B-CB9D-19EB-01FC-88D5C3270B3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035E1B6-A889-15E9-16BC-25ECCB2FD240}"/>
              </a:ext>
            </a:extLst>
          </p:cNvPr>
          <p:cNvSpPr>
            <a:spLocks noGrp="1"/>
          </p:cNvSpPr>
          <p:nvPr>
            <p:ph type="subTitle" idx="1"/>
          </p:nvPr>
        </p:nvSpPr>
        <p:spPr/>
        <p:txBody>
          <a:bodyPr/>
          <a:lstStyle/>
          <a:p>
            <a:endParaRPr lang="en-US"/>
          </a:p>
        </p:txBody>
      </p:sp>
      <p:pic>
        <p:nvPicPr>
          <p:cNvPr id="5" name="slide.url=https://www.polleverywhere.com/multiple_choice_polls/MhJMCIP7Iz7J4TDjM6e2m?state=opened&amp;flow=Default&amp;onscreen=persist">
            <a:extLst>
              <a:ext uri="{FF2B5EF4-FFF2-40B4-BE49-F238E27FC236}">
                <a16:creationId xmlns:a16="http://schemas.microsoft.com/office/drawing/2014/main" id="{8E769A4A-FA40-BF62-8522-CDDE08924812}"/>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548915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for today</a:t>
            </a:r>
          </a:p>
        </p:txBody>
      </p:sp>
      <p:sp>
        <p:nvSpPr>
          <p:cNvPr id="3" name="Content Placeholder 2"/>
          <p:cNvSpPr>
            <a:spLocks noGrp="1"/>
          </p:cNvSpPr>
          <p:nvPr>
            <p:ph idx="1"/>
          </p:nvPr>
        </p:nvSpPr>
        <p:spPr>
          <a:xfrm>
            <a:off x="838200" y="1690688"/>
            <a:ext cx="10515600" cy="4351338"/>
          </a:xfrm>
        </p:spPr>
        <p:txBody>
          <a:bodyPr>
            <a:normAutofit/>
          </a:bodyPr>
          <a:lstStyle/>
          <a:p>
            <a:pPr marL="514350" indent="-514350">
              <a:lnSpc>
                <a:spcPct val="150000"/>
              </a:lnSpc>
              <a:spcBef>
                <a:spcPts val="0"/>
              </a:spcBef>
              <a:buAutoNum type="arabicPeriod"/>
            </a:pPr>
            <a:r>
              <a:rPr lang="en-US" dirty="0">
                <a:solidFill>
                  <a:srgbClr val="002060"/>
                </a:solidFill>
              </a:rPr>
              <a:t>Course Introduction</a:t>
            </a:r>
          </a:p>
          <a:p>
            <a:pPr marL="0" indent="0">
              <a:lnSpc>
                <a:spcPct val="150000"/>
              </a:lnSpc>
              <a:spcBef>
                <a:spcPts val="0"/>
              </a:spcBef>
              <a:buNone/>
            </a:pPr>
            <a:r>
              <a:rPr lang="en-US" dirty="0"/>
              <a:t>2. Introduction to Data Science</a:t>
            </a:r>
            <a:br>
              <a:rPr lang="en-US" dirty="0"/>
            </a:br>
            <a:r>
              <a:rPr lang="en-US" dirty="0"/>
              <a:t>3. Syllabus </a:t>
            </a:r>
          </a:p>
          <a:p>
            <a:pPr marL="0" indent="0">
              <a:lnSpc>
                <a:spcPct val="150000"/>
              </a:lnSpc>
              <a:spcBef>
                <a:spcPts val="0"/>
              </a:spcBef>
              <a:buNone/>
            </a:pPr>
            <a:r>
              <a:rPr lang="en-US" dirty="0"/>
              <a:t>4. Honor Code</a:t>
            </a:r>
          </a:p>
          <a:p>
            <a:pPr marL="0" indent="0">
              <a:lnSpc>
                <a:spcPct val="150000"/>
              </a:lnSpc>
              <a:spcBef>
                <a:spcPts val="0"/>
              </a:spcBef>
              <a:buNone/>
            </a:pPr>
            <a:r>
              <a:rPr lang="en-US" dirty="0"/>
              <a:t>5. Getting to know each other</a:t>
            </a:r>
          </a:p>
          <a:p>
            <a:pPr marL="0" indent="0">
              <a:lnSpc>
                <a:spcPct val="150000"/>
              </a:lnSpc>
              <a:spcBef>
                <a:spcPts val="0"/>
              </a:spcBef>
              <a:buNone/>
            </a:pPr>
            <a:endParaRPr lang="en-US" dirty="0"/>
          </a:p>
          <a:p>
            <a:pPr marL="0" indent="0">
              <a:lnSpc>
                <a:spcPct val="150000"/>
              </a:lnSpc>
              <a:spcBef>
                <a:spcPts val="0"/>
              </a:spcBef>
              <a:buNone/>
            </a:pPr>
            <a:endParaRPr lang="en-US" dirty="0"/>
          </a:p>
          <a:p>
            <a:pPr marL="0" indent="0">
              <a:lnSpc>
                <a:spcPct val="150000"/>
              </a:lnSpc>
              <a:spcBef>
                <a:spcPts val="0"/>
              </a:spcBef>
              <a:buNone/>
            </a:pPr>
            <a:endParaRPr lang="en-US" dirty="0"/>
          </a:p>
        </p:txBody>
      </p:sp>
      <p:sp>
        <p:nvSpPr>
          <p:cNvPr id="5" name="Slide Number Placeholder 4"/>
          <p:cNvSpPr>
            <a:spLocks noGrp="1"/>
          </p:cNvSpPr>
          <p:nvPr>
            <p:ph type="sldNum" sz="quarter" idx="12"/>
          </p:nvPr>
        </p:nvSpPr>
        <p:spPr/>
        <p:txBody>
          <a:bodyPr/>
          <a:lstStyle/>
          <a:p>
            <a:fld id="{A689C0C2-2628-4BC7-B4EC-5968BF3255A3}" type="slidenum">
              <a:rPr lang="en-US" smtClean="0"/>
              <a:pPr/>
              <a:t>8</a:t>
            </a:fld>
            <a:endParaRPr lang="en-US"/>
          </a:p>
        </p:txBody>
      </p:sp>
    </p:spTree>
    <p:extLst>
      <p:ext uri="{BB962C8B-B14F-4D97-AF65-F5344CB8AC3E}">
        <p14:creationId xmlns:p14="http://schemas.microsoft.com/office/powerpoint/2010/main" val="71774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Introduction</a:t>
            </a:r>
          </a:p>
        </p:txBody>
      </p:sp>
      <p:sp>
        <p:nvSpPr>
          <p:cNvPr id="3" name="Content Placeholder 2"/>
          <p:cNvSpPr>
            <a:spLocks noGrp="1"/>
          </p:cNvSpPr>
          <p:nvPr>
            <p:ph idx="1"/>
          </p:nvPr>
        </p:nvSpPr>
        <p:spPr>
          <a:xfrm>
            <a:off x="838200" y="1417639"/>
            <a:ext cx="10515600" cy="4351338"/>
          </a:xfrm>
        </p:spPr>
        <p:txBody>
          <a:bodyPr>
            <a:normAutofit/>
          </a:bodyPr>
          <a:lstStyle/>
          <a:p>
            <a:pPr marL="0" indent="0">
              <a:buNone/>
            </a:pPr>
            <a:endParaRPr lang="en-US" dirty="0"/>
          </a:p>
          <a:p>
            <a:r>
              <a:rPr lang="en-US" dirty="0"/>
              <a:t>Theory and application of biomedical data science principles using </a:t>
            </a:r>
            <a:r>
              <a:rPr lang="en-US" b="1" u="sng" dirty="0"/>
              <a:t>multi-scale</a:t>
            </a:r>
            <a:r>
              <a:rPr lang="en-US" dirty="0"/>
              <a:t> &amp; </a:t>
            </a:r>
            <a:r>
              <a:rPr lang="en-US" b="1" u="sng" dirty="0"/>
              <a:t>multi-modal</a:t>
            </a:r>
            <a:r>
              <a:rPr lang="en-US" dirty="0"/>
              <a:t> biomedical data:</a:t>
            </a:r>
          </a:p>
          <a:p>
            <a:pPr marL="0" indent="0">
              <a:buNone/>
            </a:pPr>
            <a:endParaRPr lang="en-US" dirty="0"/>
          </a:p>
          <a:p>
            <a:pPr lvl="1"/>
            <a:r>
              <a:rPr lang="en-US" dirty="0"/>
              <a:t>multi-omics</a:t>
            </a:r>
          </a:p>
          <a:p>
            <a:pPr lvl="1"/>
            <a:r>
              <a:rPr lang="en-US" dirty="0"/>
              <a:t>wearable sensors</a:t>
            </a:r>
          </a:p>
          <a:p>
            <a:pPr lvl="1"/>
            <a:r>
              <a:rPr lang="en-US" dirty="0"/>
              <a:t>electronic health records</a:t>
            </a:r>
          </a:p>
          <a:p>
            <a:pPr marL="0" indent="0">
              <a:buNone/>
            </a:pPr>
            <a:endParaRPr lang="en-US" dirty="0"/>
          </a:p>
        </p:txBody>
      </p:sp>
      <p:sp>
        <p:nvSpPr>
          <p:cNvPr id="4" name="Date Placeholder 3"/>
          <p:cNvSpPr>
            <a:spLocks noGrp="1"/>
          </p:cNvSpPr>
          <p:nvPr>
            <p:ph type="dt" sz="half" idx="4294967295"/>
          </p:nvPr>
        </p:nvSpPr>
        <p:spPr>
          <a:xfrm>
            <a:off x="10894830" y="6492874"/>
            <a:ext cx="1297170" cy="365125"/>
          </a:xfrm>
          <a:prstGeom prst="rect">
            <a:avLst/>
          </a:prstGeom>
        </p:spPr>
        <p:txBody>
          <a:bodyPr/>
          <a:lstStyle/>
          <a:p>
            <a:r>
              <a:rPr lang="en-US" dirty="0"/>
              <a:t>08/28/2019</a:t>
            </a:r>
          </a:p>
        </p:txBody>
      </p:sp>
      <p:sp>
        <p:nvSpPr>
          <p:cNvPr id="5" name="Slide Number Placeholder 4"/>
          <p:cNvSpPr>
            <a:spLocks noGrp="1"/>
          </p:cNvSpPr>
          <p:nvPr>
            <p:ph type="sldNum" sz="quarter" idx="12"/>
          </p:nvPr>
        </p:nvSpPr>
        <p:spPr/>
        <p:txBody>
          <a:bodyPr/>
          <a:lstStyle/>
          <a:p>
            <a:fld id="{A689C0C2-2628-4BC7-B4EC-5968BF3255A3}" type="slidenum">
              <a:rPr lang="en-US" smtClean="0"/>
              <a:pPr/>
              <a:t>9</a:t>
            </a:fld>
            <a:endParaRPr lang="en-US"/>
          </a:p>
        </p:txBody>
      </p:sp>
    </p:spTree>
    <p:extLst>
      <p:ext uri="{BB962C8B-B14F-4D97-AF65-F5344CB8AC3E}">
        <p14:creationId xmlns:p14="http://schemas.microsoft.com/office/powerpoint/2010/main" val="133571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1" id="{CDB9A8EC-4DE1-C945-A26B-DFEEE4279984}" vid="{1863F532-FC4A-F04C-8355-C1E31D589C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{E11C0A99-4466-C340-B954-480041740B80}tf10001076</Template>
  <TotalTime>5427</TotalTime>
  <Words>1666</Words>
  <Application>Microsoft Macintosh PowerPoint</Application>
  <PresentationFormat>Widescreen</PresentationFormat>
  <Paragraphs>235</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Baloo</vt:lpstr>
      <vt:lpstr>Calibri</vt:lpstr>
      <vt:lpstr>Helvetica</vt:lpstr>
      <vt:lpstr>Helvetica Neue</vt:lpstr>
      <vt:lpstr>Times New Roman</vt:lpstr>
      <vt:lpstr>Wingdings</vt:lpstr>
      <vt:lpstr>2_Office Theme</vt:lpstr>
      <vt:lpstr>An Introduction to Biomedical Data Science</vt:lpstr>
      <vt:lpstr>Schedule for today</vt:lpstr>
      <vt:lpstr>PowerPoint Presentation</vt:lpstr>
      <vt:lpstr>PowerPoint Presentation</vt:lpstr>
      <vt:lpstr>PowerPoint Presentation</vt:lpstr>
      <vt:lpstr>Mine is Tux the Penguin</vt:lpstr>
      <vt:lpstr>PowerPoint Presentation</vt:lpstr>
      <vt:lpstr>Schedule for today</vt:lpstr>
      <vt:lpstr>Course Introduction</vt:lpstr>
      <vt:lpstr>What do we mean by “multi-scale”?</vt:lpstr>
      <vt:lpstr>What do we mean by “multi-modal”?</vt:lpstr>
      <vt:lpstr>PowerPoint Presentation</vt:lpstr>
      <vt:lpstr>Course Introduction Continued</vt:lpstr>
      <vt:lpstr>Course disclaimers</vt:lpstr>
      <vt:lpstr>I care about your success!</vt:lpstr>
      <vt:lpstr>Course Learning Objectives</vt:lpstr>
      <vt:lpstr>Course Details</vt:lpstr>
      <vt:lpstr>Schedule for today</vt:lpstr>
      <vt:lpstr>What is Data Science?</vt:lpstr>
      <vt:lpstr>In other words…</vt:lpstr>
      <vt:lpstr>How big is a “large” dataset?</vt:lpstr>
      <vt:lpstr>What skills should a Data Scientist have?</vt:lpstr>
      <vt:lpstr>PowerPoint Presentation</vt:lpstr>
      <vt:lpstr>What does the Data Science process entail?</vt:lpstr>
      <vt:lpstr>PowerPoint Presentation</vt:lpstr>
      <vt:lpstr>Schedule for today</vt:lpstr>
      <vt:lpstr>The final grade for the class will be based on the following: </vt:lpstr>
      <vt:lpstr>Schedule for today</vt:lpstr>
      <vt:lpstr>Duke Community Standard</vt:lpstr>
      <vt:lpstr>PowerPoint Presentation</vt:lpstr>
      <vt:lpstr>Schedule for today</vt:lpstr>
      <vt:lpstr>Its nice getting to know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Jessilyn Dunn, Ph.D.</dc:creator>
  <cp:lastModifiedBy>Jessilyn Dunn</cp:lastModifiedBy>
  <cp:revision>164</cp:revision>
  <dcterms:created xsi:type="dcterms:W3CDTF">2019-04-10T14:59:35Z</dcterms:created>
  <dcterms:modified xsi:type="dcterms:W3CDTF">2023-01-12T01:00:47Z</dcterms:modified>
</cp:coreProperties>
</file>